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085" r:id="rId1"/>
  </p:sldMasterIdLst>
  <p:notesMasterIdLst>
    <p:notesMasterId r:id="rId21"/>
  </p:notesMasterIdLst>
  <p:handoutMasterIdLst>
    <p:handoutMasterId r:id="rId22"/>
  </p:handoutMasterIdLst>
  <p:sldIdLst>
    <p:sldId id="256" r:id="rId2"/>
    <p:sldId id="257" r:id="rId3"/>
    <p:sldId id="265" r:id="rId4"/>
    <p:sldId id="280" r:id="rId5"/>
    <p:sldId id="273" r:id="rId6"/>
    <p:sldId id="274" r:id="rId7"/>
    <p:sldId id="271" r:id="rId8"/>
    <p:sldId id="266" r:id="rId9"/>
    <p:sldId id="267" r:id="rId10"/>
    <p:sldId id="268" r:id="rId11"/>
    <p:sldId id="269" r:id="rId12"/>
    <p:sldId id="272" r:id="rId13"/>
    <p:sldId id="270" r:id="rId14"/>
    <p:sldId id="275" r:id="rId15"/>
    <p:sldId id="277" r:id="rId16"/>
    <p:sldId id="276" r:id="rId17"/>
    <p:sldId id="278" r:id="rId18"/>
    <p:sldId id="279" r:id="rId19"/>
    <p:sldId id="264" r:id="rId20"/>
  </p:sldIdLst>
  <p:sldSz cx="9144000" cy="6858000" type="screen4x3"/>
  <p:notesSz cx="6858000" cy="9144000"/>
  <p:embeddedFontLst>
    <p:embeddedFont>
      <p:font typeface="Wingdings 3" panose="05040102010807070707" pitchFamily="18" charset="2"/>
      <p:regular r:id="rId23"/>
    </p:embeddedFont>
    <p:embeddedFont>
      <p:font typeface="Source Sans Pro Black" panose="020B0803030403020204" pitchFamily="34" charset="0"/>
      <p:bold r:id="rId24"/>
      <p:boldItalic r:id="rId25"/>
    </p:embeddedFont>
    <p:embeddedFont>
      <p:font typeface="Calibri" panose="020F0502020204030204" pitchFamily="34" charset="0"/>
      <p:regular r:id="rId26"/>
      <p:bold r:id="rId27"/>
      <p:italic r:id="rId28"/>
      <p:boldItalic r:id="rId29"/>
    </p:embeddedFont>
    <p:embeddedFont>
      <p:font typeface="Source Code Pro" panose="020B0509030403020204" pitchFamily="49" charset="0"/>
      <p:regular r:id="rId30"/>
      <p:bold r:id="rId31"/>
    </p:embeddedFont>
    <p:embeddedFont>
      <p:font typeface="Source Sans Pro" panose="020B0503030403020204" pitchFamily="34" charset="0"/>
      <p:regular r:id="rId32"/>
      <p:bold r:id="rId33"/>
      <p:italic r:id="rId34"/>
      <p:boldItalic r:id="rId35"/>
    </p:embeddedFont>
    <p:embeddedFont>
      <p:font typeface="Tahoma" panose="020B0604030504040204" pitchFamily="34" charset="0"/>
      <p:regular r:id="rId36"/>
      <p:bold r:id="rId37"/>
    </p:embeddedFont>
    <p:embeddedFont>
      <p:font typeface="Century Gothic" panose="020B0502020202020204"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147" autoAdjust="0"/>
  </p:normalViewPr>
  <p:slideViewPr>
    <p:cSldViewPr snapToGrid="0">
      <p:cViewPr varScale="1">
        <p:scale>
          <a:sx n="47" d="100"/>
          <a:sy n="47" d="100"/>
        </p:scale>
        <p:origin x="1858" y="38"/>
      </p:cViewPr>
      <p:guideLst/>
    </p:cSldViewPr>
  </p:slideViewPr>
  <p:notesTextViewPr>
    <p:cViewPr>
      <p:scale>
        <a:sx n="1" d="1"/>
        <a:sy n="1" d="1"/>
      </p:scale>
      <p:origin x="0" y="0"/>
    </p:cViewPr>
  </p:notesText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8AAC88-CE57-43F5-B1B4-AEA5A3CA6F22}" type="datetimeFigureOut">
              <a:rPr lang="en-US" smtClean="0"/>
              <a:t>12/12/2017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C025F7-E88C-4260-AB2C-F8AA13D500F1}" type="slidenum">
              <a:rPr lang="en-US" smtClean="0"/>
              <a:t>‹#›</a:t>
            </a:fld>
            <a:endParaRPr lang="en-US"/>
          </a:p>
        </p:txBody>
      </p:sp>
    </p:spTree>
    <p:extLst>
      <p:ext uri="{BB962C8B-B14F-4D97-AF65-F5344CB8AC3E}">
        <p14:creationId xmlns:p14="http://schemas.microsoft.com/office/powerpoint/2010/main" val="2227796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0DAF2-E597-4EC5-ADCA-BD970D2DD575}" type="datetimeFigureOut">
              <a:rPr lang="en-US" smtClean="0"/>
              <a:t>12/12/2017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7CB7E-2C32-45A0-9586-9392690ED3D1}" type="slidenum">
              <a:rPr lang="en-US" smtClean="0"/>
              <a:t>‹#›</a:t>
            </a:fld>
            <a:endParaRPr lang="en-US"/>
          </a:p>
        </p:txBody>
      </p:sp>
    </p:spTree>
    <p:extLst>
      <p:ext uri="{BB962C8B-B14F-4D97-AF65-F5344CB8AC3E}">
        <p14:creationId xmlns:p14="http://schemas.microsoft.com/office/powerpoint/2010/main" val="66944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a:t>
            </a:fld>
            <a:endParaRPr lang="en-US"/>
          </a:p>
        </p:txBody>
      </p:sp>
    </p:spTree>
    <p:extLst>
      <p:ext uri="{BB962C8B-B14F-4D97-AF65-F5344CB8AC3E}">
        <p14:creationId xmlns:p14="http://schemas.microsoft.com/office/powerpoint/2010/main" val="2556385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10</a:t>
            </a:fld>
            <a:endParaRPr lang="en-US"/>
          </a:p>
        </p:txBody>
      </p:sp>
    </p:spTree>
    <p:extLst>
      <p:ext uri="{BB962C8B-B14F-4D97-AF65-F5344CB8AC3E}">
        <p14:creationId xmlns:p14="http://schemas.microsoft.com/office/powerpoint/2010/main" val="249579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Tất cả các tác vụ trong Linux được biểu diễn bởi một cấu trúc được gọi là </a:t>
            </a:r>
            <a:r>
              <a:rPr lang="vi-VN" sz="1200" i="1" kern="1200" dirty="0">
                <a:solidFill>
                  <a:schemeClr val="tx1"/>
                </a:solidFill>
                <a:effectLst/>
                <a:latin typeface="+mn-lt"/>
                <a:ea typeface="+mn-ea"/>
                <a:cs typeface="+mn-cs"/>
              </a:rPr>
              <a:t>task_struct</a:t>
            </a:r>
            <a:r>
              <a:rPr lang="vi-VN" sz="1200" kern="1200" dirty="0">
                <a:solidFill>
                  <a:schemeClr val="tx1"/>
                </a:solidFill>
                <a:effectLst/>
                <a:latin typeface="+mn-lt"/>
                <a:ea typeface="+mn-ea"/>
                <a:cs typeface="+mn-cs"/>
              </a:rPr>
              <a:t>. Cấu trúc này (cùng với các phần khác liên kết với nó) mô tả đầy đủ nhiệm vụ và bao gồm trạng thái hiện tại, ngăn xếp, cờ quá trình, mức độ ưu tiên (cả tĩnh và động)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Thay vào đó, một cấu trúc mới được gọi là </a:t>
            </a:r>
            <a:r>
              <a:rPr lang="vi-VN" sz="1200" i="1" kern="1200" dirty="0">
                <a:solidFill>
                  <a:schemeClr val="tx1"/>
                </a:solidFill>
                <a:effectLst/>
                <a:latin typeface="+mn-lt"/>
                <a:ea typeface="+mn-ea"/>
                <a:cs typeface="+mn-cs"/>
              </a:rPr>
              <a:t>sched_entity</a:t>
            </a:r>
            <a:r>
              <a:rPr lang="vi-VN" sz="1200" kern="1200" dirty="0">
                <a:solidFill>
                  <a:schemeClr val="tx1"/>
                </a:solidFill>
                <a:effectLst/>
                <a:latin typeface="+mn-lt"/>
                <a:ea typeface="+mn-ea"/>
                <a:cs typeface="+mn-cs"/>
              </a:rPr>
              <a:t> đã được tạo ra để theo dõi thông tin lập lịch.</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Các mối quan hệ của các cấu trúc được thể hiện trong hình. Phần gốc của cây được tham chiếu qua phần tử </a:t>
            </a:r>
            <a:r>
              <a:rPr lang="vi-VN" sz="1200" i="1" kern="1200" dirty="0">
                <a:solidFill>
                  <a:schemeClr val="tx1"/>
                </a:solidFill>
                <a:effectLst/>
                <a:latin typeface="+mn-lt"/>
                <a:ea typeface="+mn-ea"/>
                <a:cs typeface="+mn-cs"/>
              </a:rPr>
              <a:t>rb_root</a:t>
            </a:r>
            <a:r>
              <a:rPr lang="vi-VN" sz="1200" kern="1200" dirty="0">
                <a:solidFill>
                  <a:schemeClr val="tx1"/>
                </a:solidFill>
                <a:effectLst/>
                <a:latin typeface="+mn-lt"/>
                <a:ea typeface="+mn-ea"/>
                <a:cs typeface="+mn-cs"/>
              </a:rPr>
              <a:t> từ cấu trúc </a:t>
            </a:r>
            <a:r>
              <a:rPr lang="vi-VN" sz="1200" i="1" kern="1200" dirty="0">
                <a:solidFill>
                  <a:schemeClr val="tx1"/>
                </a:solidFill>
                <a:effectLst/>
                <a:latin typeface="+mn-lt"/>
                <a:ea typeface="+mn-ea"/>
                <a:cs typeface="+mn-cs"/>
              </a:rPr>
              <a:t>cfs_rq</a:t>
            </a:r>
            <a:r>
              <a:rPr lang="vi-VN" sz="1200" kern="1200" dirty="0">
                <a:solidFill>
                  <a:schemeClr val="tx1"/>
                </a:solidFill>
                <a:effectLst/>
                <a:latin typeface="+mn-lt"/>
                <a:ea typeface="+mn-ea"/>
                <a:cs typeface="+mn-cs"/>
              </a:rPr>
              <a:t> (trong </a:t>
            </a:r>
            <a:r>
              <a:rPr lang="vi-VN" sz="1200" i="1" kern="1200" dirty="0">
                <a:solidFill>
                  <a:schemeClr val="tx1"/>
                </a:solidFill>
                <a:effectLst/>
                <a:latin typeface="+mn-lt"/>
                <a:ea typeface="+mn-ea"/>
                <a:cs typeface="+mn-cs"/>
              </a:rPr>
              <a:t>./kernel/sched.c</a:t>
            </a:r>
            <a:r>
              <a:rPr lang="vi-VN" sz="1200" kern="1200" dirty="0">
                <a:solidFill>
                  <a:schemeClr val="tx1"/>
                </a:solidFill>
                <a:effectLst/>
                <a:latin typeface="+mn-lt"/>
                <a:ea typeface="+mn-ea"/>
                <a:cs typeface="+mn-cs"/>
              </a:rPr>
              <a:t>). Các lá trong cây không chứa thông tin, nhưng các nút đại diện cho một hoặc nhiều tác vụ không thể chạy. Mỗi nút trong cây màu đỏ-đen được biểu diễn bởi một </a:t>
            </a:r>
            <a:r>
              <a:rPr lang="vi-VN" sz="1200" i="1" kern="1200" dirty="0">
                <a:solidFill>
                  <a:schemeClr val="tx1"/>
                </a:solidFill>
                <a:effectLst/>
                <a:latin typeface="+mn-lt"/>
                <a:ea typeface="+mn-ea"/>
                <a:cs typeface="+mn-cs"/>
              </a:rPr>
              <a:t>rb_node</a:t>
            </a:r>
            <a:r>
              <a:rPr lang="vi-VN" sz="1200" kern="1200" dirty="0">
                <a:solidFill>
                  <a:schemeClr val="tx1"/>
                </a:solidFill>
                <a:effectLst/>
                <a:latin typeface="+mn-lt"/>
                <a:ea typeface="+mn-ea"/>
                <a:cs typeface="+mn-cs"/>
              </a:rPr>
              <a:t>, không chứa gì nhiều hơn thuộc tính và màu sắc của nút cha. </a:t>
            </a:r>
            <a:r>
              <a:rPr lang="vi-VN" sz="1200" i="1" kern="1200" dirty="0">
                <a:solidFill>
                  <a:schemeClr val="tx1"/>
                </a:solidFill>
                <a:effectLst/>
                <a:latin typeface="+mn-lt"/>
                <a:ea typeface="+mn-ea"/>
                <a:cs typeface="+mn-cs"/>
              </a:rPr>
              <a:t>Rb_node</a:t>
            </a:r>
            <a:r>
              <a:rPr lang="vi-VN" sz="1200" kern="1200" dirty="0">
                <a:solidFill>
                  <a:schemeClr val="tx1"/>
                </a:solidFill>
                <a:effectLst/>
                <a:latin typeface="+mn-lt"/>
                <a:ea typeface="+mn-ea"/>
                <a:cs typeface="+mn-cs"/>
              </a:rPr>
              <a:t> được chứa trong cấu trúc </a:t>
            </a:r>
            <a:r>
              <a:rPr lang="vi-VN" sz="1200" i="1" kern="1200" dirty="0">
                <a:solidFill>
                  <a:schemeClr val="tx1"/>
                </a:solidFill>
                <a:effectLst/>
                <a:latin typeface="+mn-lt"/>
                <a:ea typeface="+mn-ea"/>
                <a:cs typeface="+mn-cs"/>
              </a:rPr>
              <a:t>sched_entity</a:t>
            </a:r>
            <a:r>
              <a:rPr lang="vi-VN" sz="1200" kern="1200" dirty="0">
                <a:solidFill>
                  <a:schemeClr val="tx1"/>
                </a:solidFill>
                <a:effectLst/>
                <a:latin typeface="+mn-lt"/>
                <a:ea typeface="+mn-ea"/>
                <a:cs typeface="+mn-cs"/>
              </a:rPr>
              <a:t>, bao gồm tham chiếu tới </a:t>
            </a:r>
            <a:r>
              <a:rPr lang="vi-VN" sz="1200" i="1" kern="1200" dirty="0">
                <a:solidFill>
                  <a:schemeClr val="tx1"/>
                </a:solidFill>
                <a:effectLst/>
                <a:latin typeface="+mn-lt"/>
                <a:ea typeface="+mn-ea"/>
                <a:cs typeface="+mn-cs"/>
              </a:rPr>
              <a:t>rb_node</a:t>
            </a:r>
            <a:r>
              <a:rPr lang="vi-VN" sz="1200" kern="1200" dirty="0">
                <a:solidFill>
                  <a:schemeClr val="tx1"/>
                </a:solidFill>
                <a:effectLst/>
                <a:latin typeface="+mn-lt"/>
                <a:ea typeface="+mn-ea"/>
                <a:cs typeface="+mn-cs"/>
              </a:rPr>
              <a:t>, trong số và nhiều dữ liệu thống kê. Quan trọng nhất, </a:t>
            </a:r>
            <a:r>
              <a:rPr lang="vi-VN" sz="1200" i="1" kern="1200" dirty="0">
                <a:solidFill>
                  <a:schemeClr val="tx1"/>
                </a:solidFill>
                <a:effectLst/>
                <a:latin typeface="+mn-lt"/>
                <a:ea typeface="+mn-ea"/>
                <a:cs typeface="+mn-cs"/>
              </a:rPr>
              <a:t>sched_entity</a:t>
            </a:r>
            <a:r>
              <a:rPr lang="vi-VN" sz="1200" kern="1200" dirty="0">
                <a:solidFill>
                  <a:schemeClr val="tx1"/>
                </a:solidFill>
                <a:effectLst/>
                <a:latin typeface="+mn-lt"/>
                <a:ea typeface="+mn-ea"/>
                <a:cs typeface="+mn-cs"/>
              </a:rPr>
              <a:t> chứa </a:t>
            </a:r>
            <a:r>
              <a:rPr lang="vi-VN" sz="1200" i="1" kern="1200" dirty="0">
                <a:solidFill>
                  <a:schemeClr val="tx1"/>
                </a:solidFill>
                <a:effectLst/>
                <a:latin typeface="+mn-lt"/>
                <a:ea typeface="+mn-ea"/>
                <a:cs typeface="+mn-cs"/>
              </a:rPr>
              <a:t>vruntime</a:t>
            </a:r>
            <a:r>
              <a:rPr lang="vi-VN" sz="1200" kern="1200" dirty="0">
                <a:solidFill>
                  <a:schemeClr val="tx1"/>
                </a:solidFill>
                <a:effectLst/>
                <a:latin typeface="+mn-lt"/>
                <a:ea typeface="+mn-ea"/>
                <a:cs typeface="+mn-cs"/>
              </a:rPr>
              <a:t> (64-bit), cho biết lượng thời gian tác vụ đã chạy và phục vụ như là một chỉ mục cho cây. Cuối cùng, </a:t>
            </a:r>
            <a:r>
              <a:rPr lang="vi-VN" sz="1200" i="1" kern="1200" dirty="0">
                <a:solidFill>
                  <a:schemeClr val="tx1"/>
                </a:solidFill>
                <a:effectLst/>
                <a:latin typeface="+mn-lt"/>
                <a:ea typeface="+mn-ea"/>
                <a:cs typeface="+mn-cs"/>
              </a:rPr>
              <a:t>task_struct </a:t>
            </a:r>
            <a:r>
              <a:rPr lang="vi-VN" sz="1200" kern="1200" dirty="0">
                <a:solidFill>
                  <a:schemeClr val="tx1"/>
                </a:solidFill>
                <a:effectLst/>
                <a:latin typeface="+mn-lt"/>
                <a:ea typeface="+mn-ea"/>
                <a:cs typeface="+mn-cs"/>
              </a:rPr>
              <a:t>nằm ở trên cùng, mô tả đầy đủ tác vụ và bao gồm cấu trúc </a:t>
            </a:r>
            <a:r>
              <a:rPr lang="vi-VN" sz="1200" i="1" kern="1200" dirty="0">
                <a:solidFill>
                  <a:schemeClr val="tx1"/>
                </a:solidFill>
                <a:effectLst/>
                <a:latin typeface="+mn-lt"/>
                <a:ea typeface="+mn-ea"/>
                <a:cs typeface="+mn-cs"/>
              </a:rPr>
              <a:t>sched_entity</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11</a:t>
            </a:fld>
            <a:endParaRPr lang="en-US"/>
          </a:p>
        </p:txBody>
      </p:sp>
    </p:spTree>
    <p:extLst>
      <p:ext uri="{BB962C8B-B14F-4D97-AF65-F5344CB8AC3E}">
        <p14:creationId xmlns:p14="http://schemas.microsoft.com/office/powerpoint/2010/main" val="199280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12</a:t>
            </a:fld>
            <a:endParaRPr lang="en-US"/>
          </a:p>
        </p:txBody>
      </p:sp>
    </p:spTree>
    <p:extLst>
      <p:ext uri="{BB962C8B-B14F-4D97-AF65-F5344CB8AC3E}">
        <p14:creationId xmlns:p14="http://schemas.microsoft.com/office/powerpoint/2010/main" val="392976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Clean hết các tệp đã build trước đó</a:t>
            </a:r>
          </a:p>
          <a:p>
            <a:pPr marL="228600" indent="-228600">
              <a:buAutoNum type="arabicPeriod"/>
            </a:pPr>
            <a:r>
              <a:rPr lang="vi-VN"/>
              <a:t>Xóa file config cũ</a:t>
            </a:r>
          </a:p>
          <a:p>
            <a:pPr marL="228600" indent="-228600">
              <a:buAutoNum type="arabicPeriod"/>
            </a:pPr>
            <a:r>
              <a:rPr lang="vi-VN"/>
              <a:t>Config kernel bằng giao diện đồ họa Qt</a:t>
            </a:r>
          </a:p>
          <a:p>
            <a:pPr marL="228600" indent="-228600">
              <a:buAutoNum type="arabicPeriod"/>
            </a:pPr>
            <a:r>
              <a:rPr lang="vi-VN"/>
              <a:t>Kiểm tra xem kernel có đủ các file theo yêu cầu để build chưa</a:t>
            </a:r>
          </a:p>
          <a:p>
            <a:pPr marL="228600" indent="-228600">
              <a:buAutoNum type="arabicPeriod"/>
            </a:pPr>
            <a:r>
              <a:rPr lang="vi-VN"/>
              <a:t>Tạo bzImage = make</a:t>
            </a:r>
          </a:p>
          <a:p>
            <a:pPr marL="228600" indent="-228600">
              <a:buAutoNum type="arabicPeriod"/>
            </a:pPr>
            <a:r>
              <a:rPr lang="vi-VN"/>
              <a:t>Biên dịch module</a:t>
            </a:r>
          </a:p>
          <a:p>
            <a:pPr marL="228600" indent="-228600">
              <a:buAutoNum type="arabicPeriod"/>
            </a:pPr>
            <a:r>
              <a:rPr lang="vi-VN"/>
              <a:t>Cài đặt module</a:t>
            </a:r>
          </a:p>
          <a:p>
            <a:pPr marL="228600" indent="-228600">
              <a:buAutoNum type="arabicPeriod"/>
            </a:pPr>
            <a:r>
              <a:rPr lang="vi-VN"/>
              <a:t>Cài đặt kernel</a:t>
            </a:r>
          </a:p>
          <a:p>
            <a:pPr marL="228600" indent="-228600">
              <a:buAutoNum type="arabicPeriod"/>
            </a:pPr>
            <a:r>
              <a:rPr lang="vi-VN"/>
              <a:t>Cập nhật, tạo file initrd.img</a:t>
            </a:r>
          </a:p>
          <a:p>
            <a:pPr marL="228600" indent="-228600">
              <a:buAutoNum type="arabicPeriod"/>
            </a:pPr>
            <a:r>
              <a:rPr lang="vi-VN"/>
              <a:t>Cập nhật lại danh sách boot trong grub</a:t>
            </a:r>
          </a:p>
        </p:txBody>
      </p:sp>
      <p:sp>
        <p:nvSpPr>
          <p:cNvPr id="4" name="Slide Number Placeholder 3"/>
          <p:cNvSpPr>
            <a:spLocks noGrp="1"/>
          </p:cNvSpPr>
          <p:nvPr>
            <p:ph type="sldNum" sz="quarter" idx="10"/>
          </p:nvPr>
        </p:nvSpPr>
        <p:spPr/>
        <p:txBody>
          <a:bodyPr/>
          <a:lstStyle/>
          <a:p>
            <a:fld id="{B0A7CB7E-2C32-45A0-9586-9392690ED3D1}" type="slidenum">
              <a:rPr lang="en-US" smtClean="0"/>
              <a:t>13</a:t>
            </a:fld>
            <a:endParaRPr lang="en-US"/>
          </a:p>
        </p:txBody>
      </p:sp>
    </p:spTree>
    <p:extLst>
      <p:ext uri="{BB962C8B-B14F-4D97-AF65-F5344CB8AC3E}">
        <p14:creationId xmlns:p14="http://schemas.microsoft.com/office/powerpoint/2010/main" val="154493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Ftrace</a:t>
            </a:r>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14</a:t>
            </a:fld>
            <a:endParaRPr lang="en-US"/>
          </a:p>
        </p:txBody>
      </p:sp>
    </p:spTree>
    <p:extLst>
      <p:ext uri="{BB962C8B-B14F-4D97-AF65-F5344CB8AC3E}">
        <p14:creationId xmlns:p14="http://schemas.microsoft.com/office/powerpoint/2010/main" val="224746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Để có thể in ra comment thì ta có thể chèn thêm lệnh trace_printk vào các hàm</a:t>
            </a:r>
            <a:endParaRPr lang="en-US" dirty="0"/>
          </a:p>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15</a:t>
            </a:fld>
            <a:endParaRPr lang="en-US"/>
          </a:p>
        </p:txBody>
      </p:sp>
    </p:spTree>
    <p:extLst>
      <p:ext uri="{BB962C8B-B14F-4D97-AF65-F5344CB8AC3E}">
        <p14:creationId xmlns:p14="http://schemas.microsoft.com/office/powerpoint/2010/main" val="2900853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Mount module debug cần thiết để chạy được ftrace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Tắt tracing đi (phòng trừ việc đã bị bật từ trước đó ở đâu đó khác)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Tạo bộ lọc chỉ lọc hiển thị các hàm có các cụm từ đã được chỉ 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Hiển thị log ở dưới dạng functional graph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Bật tracing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t>7. 8. 9. 10. Thực hiện các lệnh và ngủ giữa các lệnh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11. Tắt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t>12. In ra log các hàm đã sử dụng trong khoảng thời gian traing ra mội file test.log</a:t>
            </a:r>
            <a:endParaRPr lang="en-US" dirty="0"/>
          </a:p>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16</a:t>
            </a:fld>
            <a:endParaRPr lang="en-US"/>
          </a:p>
        </p:txBody>
      </p:sp>
    </p:spTree>
    <p:extLst>
      <p:ext uri="{BB962C8B-B14F-4D97-AF65-F5344CB8AC3E}">
        <p14:creationId xmlns:p14="http://schemas.microsoft.com/office/powerpoint/2010/main" val="199238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Nội dung file test.log. Ta có thể thấy ở hàm đã có comment ở trong kernel, có thể in ra dòng đó.</a:t>
            </a:r>
            <a:endParaRPr lang="en-US" dirty="0"/>
          </a:p>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17</a:t>
            </a:fld>
            <a:endParaRPr lang="en-US"/>
          </a:p>
        </p:txBody>
      </p:sp>
    </p:spTree>
    <p:extLst>
      <p:ext uri="{BB962C8B-B14F-4D97-AF65-F5344CB8AC3E}">
        <p14:creationId xmlns:p14="http://schemas.microsoft.com/office/powerpoint/2010/main" val="1888365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In ra danh sách các process tương ứng với kiểu thuật toán sử dụng, với kí hiệu TS (Time-sharing/CFS), FF (FIFO), RR (Round robin) và giá trị priority của chúng</a:t>
            </a:r>
          </a:p>
          <a:p>
            <a:pPr marL="228600" indent="-228600">
              <a:buAutoNum type="arabicPeriod"/>
            </a:pPr>
            <a:r>
              <a:rPr lang="vi-VN"/>
              <a:t>In ra màn hình tên loại thuật toán sử dụng và giá trị priority</a:t>
            </a:r>
          </a:p>
          <a:p>
            <a:pPr marL="228600" indent="-228600">
              <a:buAutoNum type="arabicPeriod"/>
            </a:pPr>
            <a:r>
              <a:rPr lang="vi-VN"/>
              <a:t>In ra giá trị số integer thứ tự của thuật toán lập lịch, được define trong file sched.h</a:t>
            </a:r>
          </a:p>
          <a:p>
            <a:pPr marL="228600" indent="-228600">
              <a:buAutoNum type="arabicPeriod"/>
            </a:pPr>
            <a:r>
              <a:rPr lang="vi-VN"/>
              <a:t>Là systemcall, include&lt;sched.h&gt;, chạy trong 1 chương trình C, trả vè giá trị int như lệnh số 3</a:t>
            </a:r>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18</a:t>
            </a:fld>
            <a:endParaRPr lang="en-US"/>
          </a:p>
        </p:txBody>
      </p:sp>
    </p:spTree>
    <p:extLst>
      <p:ext uri="{BB962C8B-B14F-4D97-AF65-F5344CB8AC3E}">
        <p14:creationId xmlns:p14="http://schemas.microsoft.com/office/powerpoint/2010/main" val="423931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A7CB7E-2C32-45A0-9586-9392690ED3D1}" type="slidenum">
              <a:rPr lang="en-US" smtClean="0"/>
              <a:t>19</a:t>
            </a:fld>
            <a:endParaRPr lang="en-US"/>
          </a:p>
        </p:txBody>
      </p:sp>
    </p:spTree>
    <p:extLst>
      <p:ext uri="{BB962C8B-B14F-4D97-AF65-F5344CB8AC3E}">
        <p14:creationId xmlns:p14="http://schemas.microsoft.com/office/powerpoint/2010/main" val="6496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2</a:t>
            </a:fld>
            <a:endParaRPr lang="en-US"/>
          </a:p>
        </p:txBody>
      </p:sp>
    </p:spTree>
    <p:extLst>
      <p:ext uri="{BB962C8B-B14F-4D97-AF65-F5344CB8AC3E}">
        <p14:creationId xmlns:p14="http://schemas.microsoft.com/office/powerpoint/2010/main" val="2131820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3</a:t>
            </a:fld>
            <a:endParaRPr lang="en-US"/>
          </a:p>
        </p:txBody>
      </p:sp>
    </p:spTree>
    <p:extLst>
      <p:ext uri="{BB962C8B-B14F-4D97-AF65-F5344CB8AC3E}">
        <p14:creationId xmlns:p14="http://schemas.microsoft.com/office/powerpoint/2010/main" val="234245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4</a:t>
            </a:fld>
            <a:endParaRPr lang="en-US"/>
          </a:p>
        </p:txBody>
      </p:sp>
    </p:spTree>
    <p:extLst>
      <p:ext uri="{BB962C8B-B14F-4D97-AF65-F5344CB8AC3E}">
        <p14:creationId xmlns:p14="http://schemas.microsoft.com/office/powerpoint/2010/main" val="30875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5</a:t>
            </a:fld>
            <a:endParaRPr lang="en-US"/>
          </a:p>
        </p:txBody>
      </p:sp>
    </p:spTree>
    <p:extLst>
      <p:ext uri="{BB962C8B-B14F-4D97-AF65-F5344CB8AC3E}">
        <p14:creationId xmlns:p14="http://schemas.microsoft.com/office/powerpoint/2010/main" val="47760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6</a:t>
            </a:fld>
            <a:endParaRPr lang="en-US"/>
          </a:p>
        </p:txBody>
      </p:sp>
    </p:spTree>
    <p:extLst>
      <p:ext uri="{BB962C8B-B14F-4D97-AF65-F5344CB8AC3E}">
        <p14:creationId xmlns:p14="http://schemas.microsoft.com/office/powerpoint/2010/main" val="321528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7</a:t>
            </a:fld>
            <a:endParaRPr lang="en-US"/>
          </a:p>
        </p:txBody>
      </p:sp>
    </p:spTree>
    <p:extLst>
      <p:ext uri="{BB962C8B-B14F-4D97-AF65-F5344CB8AC3E}">
        <p14:creationId xmlns:p14="http://schemas.microsoft.com/office/powerpoint/2010/main" val="315641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SCHED_NORMAL: the scheduling policy that is used for regular tasks; </a:t>
            </a:r>
            <a:endParaRPr lang="vi-VN" dirty="0"/>
          </a:p>
          <a:p>
            <a:r>
              <a:rPr lang="en-US" dirty="0"/>
              <a:t> SCHED_BATCH: does not preempt nearly as often as regular tasks would, thereby allowing tasks to run longer and make better use of caches but at the cost of interactivity. This is well suited for batch jobs (CPU-intensive batch processes that are not interactive); </a:t>
            </a:r>
            <a:endParaRPr lang="vi-VN" dirty="0"/>
          </a:p>
          <a:p>
            <a:r>
              <a:rPr lang="en-US" dirty="0"/>
              <a:t> SCHED_IDLE: this is even weaker than nice 19 (means a very low priority; process priorities are discussed later in this chapter), but it is not a true idle task. Some background system threads obey this policy, mainly not to disturb normal way of things; </a:t>
            </a:r>
            <a:endParaRPr lang="vi-VN" dirty="0"/>
          </a:p>
          <a:p>
            <a:r>
              <a:rPr lang="en-US" dirty="0"/>
              <a:t> SCHED_FIFO and SCHED_RR are for soft real-time processes. Handled by real-time scheduler in and specified by POSIX standard. RR implements round robin method, while SCHED_FIFO uses first in first out queuing mechanism</a:t>
            </a:r>
          </a:p>
        </p:txBody>
      </p:sp>
      <p:sp>
        <p:nvSpPr>
          <p:cNvPr id="4" name="Slide Number Placeholder 3"/>
          <p:cNvSpPr>
            <a:spLocks noGrp="1"/>
          </p:cNvSpPr>
          <p:nvPr>
            <p:ph type="sldNum" sz="quarter" idx="10"/>
          </p:nvPr>
        </p:nvSpPr>
        <p:spPr/>
        <p:txBody>
          <a:bodyPr/>
          <a:lstStyle/>
          <a:p>
            <a:fld id="{B0A7CB7E-2C32-45A0-9586-9392690ED3D1}" type="slidenum">
              <a:rPr lang="en-US" smtClean="0"/>
              <a:t>8</a:t>
            </a:fld>
            <a:endParaRPr lang="en-US"/>
          </a:p>
        </p:txBody>
      </p:sp>
    </p:spTree>
    <p:extLst>
      <p:ext uri="{BB962C8B-B14F-4D97-AF65-F5344CB8AC3E}">
        <p14:creationId xmlns:p14="http://schemas.microsoft.com/office/powerpoint/2010/main" val="401807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Timeslice</a:t>
            </a:r>
            <a:r>
              <a:rPr lang="en-US" b="1" dirty="0"/>
              <a:t>: </a:t>
            </a:r>
            <a:r>
              <a:rPr lang="en-US" dirty="0" err="1"/>
              <a:t>là</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chạy</a:t>
            </a:r>
            <a:r>
              <a:rPr lang="en-US" dirty="0"/>
              <a:t> </a:t>
            </a:r>
            <a:r>
              <a:rPr lang="en-US" dirty="0" err="1"/>
              <a:t>của</a:t>
            </a:r>
            <a:r>
              <a:rPr lang="en-US" dirty="0"/>
              <a:t> </a:t>
            </a:r>
            <a:r>
              <a:rPr lang="en-US" dirty="0" err="1"/>
              <a:t>một</a:t>
            </a:r>
            <a:r>
              <a:rPr lang="en-US" dirty="0"/>
              <a:t> process </a:t>
            </a:r>
            <a:r>
              <a:rPr lang="en-US" dirty="0" err="1"/>
              <a:t>từ</a:t>
            </a:r>
            <a:r>
              <a:rPr lang="en-US" dirty="0"/>
              <a:t> </a:t>
            </a:r>
            <a:r>
              <a:rPr lang="en-US" dirty="0" err="1"/>
              <a:t>lúc</a:t>
            </a:r>
            <a:r>
              <a:rPr lang="en-US" dirty="0"/>
              <a:t> </a:t>
            </a:r>
            <a:r>
              <a:rPr lang="en-US" dirty="0" err="1"/>
              <a:t>nó</a:t>
            </a:r>
            <a:r>
              <a:rPr lang="en-US" dirty="0"/>
              <a:t> </a:t>
            </a:r>
            <a:r>
              <a:rPr lang="en-US" dirty="0" err="1"/>
              <a:t>bắt</a:t>
            </a:r>
            <a:r>
              <a:rPr lang="en-US" dirty="0"/>
              <a:t> </a:t>
            </a:r>
            <a:r>
              <a:rPr lang="en-US" dirty="0" err="1"/>
              <a:t>đầu</a:t>
            </a:r>
            <a:r>
              <a:rPr lang="en-US" dirty="0"/>
              <a:t> </a:t>
            </a:r>
            <a:r>
              <a:rPr lang="en-US" dirty="0" err="1"/>
              <a:t>được</a:t>
            </a:r>
            <a:r>
              <a:rPr lang="en-US" dirty="0"/>
              <a:t> </a:t>
            </a:r>
            <a:r>
              <a:rPr lang="en-US" dirty="0" err="1"/>
              <a:t>chạy</a:t>
            </a:r>
            <a:r>
              <a:rPr lang="en-US" dirty="0"/>
              <a:t> </a:t>
            </a:r>
            <a:r>
              <a:rPr lang="en-US" dirty="0" err="1"/>
              <a:t>trong</a:t>
            </a:r>
            <a:r>
              <a:rPr lang="en-US" dirty="0"/>
              <a:t> CPU </a:t>
            </a:r>
            <a:r>
              <a:rPr lang="en-US" dirty="0" err="1"/>
              <a:t>cho</a:t>
            </a:r>
            <a:r>
              <a:rPr lang="en-US" dirty="0"/>
              <a:t> </a:t>
            </a:r>
            <a:r>
              <a:rPr lang="en-US" dirty="0" err="1"/>
              <a:t>đến</a:t>
            </a:r>
            <a:r>
              <a:rPr lang="en-US" dirty="0"/>
              <a:t> </a:t>
            </a:r>
            <a:r>
              <a:rPr lang="en-US" dirty="0" err="1"/>
              <a:t>khi</a:t>
            </a:r>
            <a:r>
              <a:rPr lang="en-US" dirty="0"/>
              <a:t> </a:t>
            </a:r>
            <a:r>
              <a:rPr lang="en-US" dirty="0" err="1"/>
              <a:t>nó</a:t>
            </a:r>
            <a:r>
              <a:rPr lang="en-US" dirty="0"/>
              <a:t> </a:t>
            </a:r>
            <a:r>
              <a:rPr lang="en-US" dirty="0" err="1"/>
              <a:t>bị</a:t>
            </a:r>
            <a:r>
              <a:rPr lang="en-US" dirty="0"/>
              <a:t> </a:t>
            </a:r>
            <a:r>
              <a:rPr lang="en-US" dirty="0" err="1"/>
              <a:t>cướp</a:t>
            </a:r>
            <a:r>
              <a:rPr lang="en-US" dirty="0"/>
              <a:t> </a:t>
            </a:r>
            <a:r>
              <a:rPr lang="en-US" dirty="0" err="1"/>
              <a:t>quyền</a:t>
            </a:r>
            <a:r>
              <a:rPr lang="en-US" dirty="0"/>
              <a:t> </a:t>
            </a:r>
            <a:r>
              <a:rPr lang="en-US" dirty="0" err="1"/>
              <a:t>bời</a:t>
            </a:r>
            <a:r>
              <a:rPr lang="en-US" dirty="0"/>
              <a:t> process </a:t>
            </a:r>
            <a:r>
              <a:rPr lang="en-US" dirty="0" err="1"/>
              <a:t>khác</a:t>
            </a:r>
            <a:r>
              <a:rPr lang="en-US" dirty="0"/>
              <a:t>.</a:t>
            </a:r>
          </a:p>
          <a:p>
            <a:r>
              <a:rPr lang="en-US" b="1" dirty="0"/>
              <a:t>Processor Time: </a:t>
            </a:r>
            <a:r>
              <a:rPr lang="en-US" dirty="0" err="1"/>
              <a:t>là</a:t>
            </a:r>
            <a:r>
              <a:rPr lang="en-US" dirty="0"/>
              <a:t> </a:t>
            </a:r>
            <a:r>
              <a:rPr lang="en-US" dirty="0" err="1"/>
              <a:t>của</a:t>
            </a:r>
            <a:r>
              <a:rPr lang="en-US" dirty="0"/>
              <a:t> </a:t>
            </a:r>
            <a:r>
              <a:rPr lang="en-US" dirty="0" err="1"/>
              <a:t>một</a:t>
            </a:r>
            <a:r>
              <a:rPr lang="en-US" dirty="0"/>
              <a:t> </a:t>
            </a:r>
            <a:r>
              <a:rPr lang="en-US" dirty="0" err="1"/>
              <a:t>vòng</a:t>
            </a:r>
            <a:r>
              <a:rPr lang="en-US" dirty="0"/>
              <a:t> </a:t>
            </a:r>
            <a:r>
              <a:rPr lang="en-US" dirty="0" err="1"/>
              <a:t>thực</a:t>
            </a:r>
            <a:r>
              <a:rPr lang="en-US" dirty="0"/>
              <a:t> </a:t>
            </a:r>
            <a:r>
              <a:rPr lang="en-US" dirty="0" err="1"/>
              <a:t>thi</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process (</a:t>
            </a:r>
            <a:r>
              <a:rPr lang="en-US" dirty="0" err="1"/>
              <a:t>tổng</a:t>
            </a:r>
            <a:r>
              <a:rPr lang="en-US" dirty="0"/>
              <a:t> </a:t>
            </a:r>
            <a:r>
              <a:rPr lang="en-US" dirty="0" err="1"/>
              <a:t>timeslice</a:t>
            </a:r>
            <a:r>
              <a:rPr lang="en-US" dirty="0"/>
              <a:t> </a:t>
            </a:r>
            <a:r>
              <a:rPr lang="en-US" dirty="0" err="1"/>
              <a:t>của</a:t>
            </a:r>
            <a:r>
              <a:rPr lang="en-US" dirty="0"/>
              <a:t> </a:t>
            </a:r>
            <a:r>
              <a:rPr lang="en-US" dirty="0" err="1"/>
              <a:t>các</a:t>
            </a:r>
            <a:r>
              <a:rPr lang="en-US" dirty="0"/>
              <a:t> process)</a:t>
            </a:r>
          </a:p>
          <a:p>
            <a:pPr lvl="1"/>
            <a:r>
              <a:rPr lang="en-US" dirty="0"/>
              <a:t>Processor Time </a:t>
            </a:r>
            <a:r>
              <a:rPr lang="en-US" dirty="0" err="1"/>
              <a:t>ngắn</a:t>
            </a:r>
            <a:r>
              <a:rPr lang="en-US" dirty="0"/>
              <a:t>: </a:t>
            </a:r>
            <a:r>
              <a:rPr lang="en-US" dirty="0" err="1"/>
              <a:t>tương</a:t>
            </a:r>
            <a:r>
              <a:rPr lang="en-US" dirty="0"/>
              <a:t> </a:t>
            </a:r>
            <a:r>
              <a:rPr lang="en-US" dirty="0" err="1"/>
              <a:t>tác</a:t>
            </a:r>
            <a:r>
              <a:rPr lang="en-US" dirty="0"/>
              <a:t> </a:t>
            </a:r>
            <a:r>
              <a:rPr lang="en-US" dirty="0" err="1"/>
              <a:t>tốt</a:t>
            </a:r>
            <a:r>
              <a:rPr lang="en-US" dirty="0"/>
              <a:t>, </a:t>
            </a:r>
            <a:r>
              <a:rPr lang="en-US" dirty="0" err="1"/>
              <a:t>hiệu</a:t>
            </a:r>
            <a:r>
              <a:rPr lang="en-US" dirty="0"/>
              <a:t> </a:t>
            </a:r>
            <a:r>
              <a:rPr lang="en-US" dirty="0" err="1"/>
              <a:t>năng</a:t>
            </a:r>
            <a:r>
              <a:rPr lang="en-US" dirty="0"/>
              <a:t> </a:t>
            </a:r>
            <a:r>
              <a:rPr lang="en-US" dirty="0" err="1"/>
              <a:t>giảm</a:t>
            </a:r>
            <a:r>
              <a:rPr lang="en-US" dirty="0"/>
              <a:t>.</a:t>
            </a:r>
          </a:p>
          <a:p>
            <a:pPr lvl="1"/>
            <a:r>
              <a:rPr lang="en-US" dirty="0"/>
              <a:t>Processor Time </a:t>
            </a:r>
            <a:r>
              <a:rPr lang="en-US" dirty="0" err="1"/>
              <a:t>dài</a:t>
            </a:r>
            <a:r>
              <a:rPr lang="en-US" dirty="0"/>
              <a:t>: </a:t>
            </a:r>
            <a:r>
              <a:rPr lang="en-US" dirty="0" err="1"/>
              <a:t>tương</a:t>
            </a:r>
            <a:r>
              <a:rPr lang="en-US" dirty="0"/>
              <a:t> </a:t>
            </a:r>
            <a:r>
              <a:rPr lang="en-US" dirty="0" err="1"/>
              <a:t>tác</a:t>
            </a:r>
            <a:r>
              <a:rPr lang="en-US" dirty="0"/>
              <a:t> </a:t>
            </a:r>
            <a:r>
              <a:rPr lang="en-US" dirty="0" err="1"/>
              <a:t>kém</a:t>
            </a:r>
            <a:r>
              <a:rPr lang="en-US" dirty="0"/>
              <a:t>, </a:t>
            </a:r>
            <a:r>
              <a:rPr lang="en-US" dirty="0" err="1"/>
              <a:t>hiệu</a:t>
            </a:r>
            <a:r>
              <a:rPr lang="en-US" dirty="0"/>
              <a:t> </a:t>
            </a:r>
            <a:r>
              <a:rPr lang="en-US" dirty="0" err="1"/>
              <a:t>năng</a:t>
            </a:r>
            <a:r>
              <a:rPr lang="en-US" dirty="0"/>
              <a:t> </a:t>
            </a:r>
            <a:r>
              <a:rPr lang="en-US" dirty="0" err="1"/>
              <a:t>được</a:t>
            </a:r>
            <a:r>
              <a:rPr lang="en-US" dirty="0"/>
              <a:t> </a:t>
            </a:r>
            <a:r>
              <a:rPr lang="en-US" dirty="0" err="1"/>
              <a:t>cải</a:t>
            </a:r>
            <a:r>
              <a:rPr lang="en-US" dirty="0"/>
              <a:t> </a:t>
            </a:r>
            <a:r>
              <a:rPr lang="en-US" dirty="0" err="1"/>
              <a:t>thiện</a:t>
            </a:r>
            <a:r>
              <a:rPr lang="en-US" dirty="0"/>
              <a:t>.</a:t>
            </a:r>
          </a:p>
          <a:p>
            <a:endParaRPr lang="en-US" dirty="0"/>
          </a:p>
        </p:txBody>
      </p:sp>
      <p:sp>
        <p:nvSpPr>
          <p:cNvPr id="4" name="Slide Number Placeholder 3"/>
          <p:cNvSpPr>
            <a:spLocks noGrp="1"/>
          </p:cNvSpPr>
          <p:nvPr>
            <p:ph type="sldNum" sz="quarter" idx="10"/>
          </p:nvPr>
        </p:nvSpPr>
        <p:spPr/>
        <p:txBody>
          <a:bodyPr/>
          <a:lstStyle/>
          <a:p>
            <a:fld id="{B0A7CB7E-2C32-45A0-9586-9392690ED3D1}" type="slidenum">
              <a:rPr lang="en-US" smtClean="0"/>
              <a:t>9</a:t>
            </a:fld>
            <a:endParaRPr lang="en-US"/>
          </a:p>
        </p:txBody>
      </p:sp>
    </p:spTree>
    <p:extLst>
      <p:ext uri="{BB962C8B-B14F-4D97-AF65-F5344CB8AC3E}">
        <p14:creationId xmlns:p14="http://schemas.microsoft.com/office/powerpoint/2010/main" val="1992496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44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6DADAFA1-C97E-4B1B-B783-0B7FD344F5A2}" type="datetime1">
              <a:rPr lang="en-US" smtClean="0"/>
              <a:t>12/12/2017</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339868058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F7C97E-F504-4F6F-8328-47D5BEC5D292}"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2545135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232905A-B5D3-420F-9400-01C4615B02BD}"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4215299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3950DB0-287B-40EB-890A-0879FDB02A77}"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3325978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7A9FAE-F518-4F25-A7FC-74F9786AB6DE}"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2622517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C458A15-95FA-4627-AB93-AA359D2DAF26}" type="datetime1">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147947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83535F1-D84A-493E-8E75-EAD1C8E8C1D7}" type="datetime1">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2328308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9D741AEE-530A-46EB-A6F1-B9278111FFDA}" type="datetime1">
              <a:rPr lang="en-US" smtClean="0"/>
              <a:t>12/12/2017</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3900433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13C18-EBA5-48C3-9012-C6A53C957AC4}" type="datetime1">
              <a:rPr lang="en-US" smtClean="0"/>
              <a:t>12/12/2017</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11144074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44AC1D-D09C-46CF-AACB-1CFE44E88B81}"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4800"/>
            </a:lvl1pPr>
          </a:lstStyle>
          <a:p>
            <a:fld id="{0DE62E27-E2DF-445F-A992-AF08045C2634}" type="slidenum">
              <a:rPr lang="en-US" smtClean="0"/>
              <a:pPr/>
              <a:t>‹#›</a:t>
            </a:fld>
            <a:endParaRPr lang="en-US" dirty="0"/>
          </a:p>
        </p:txBody>
      </p:sp>
    </p:spTree>
    <p:extLst>
      <p:ext uri="{BB962C8B-B14F-4D97-AF65-F5344CB8AC3E}">
        <p14:creationId xmlns:p14="http://schemas.microsoft.com/office/powerpoint/2010/main" val="20518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E0777E-C369-4914-A4BD-A4FDB73908A5}" type="datetime1">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0DE62E27-E2DF-445F-A992-AF08045C2634}" type="slidenum">
              <a:rPr lang="en-US" smtClean="0"/>
              <a:t>‹#›</a:t>
            </a:fld>
            <a:endParaRPr lang="en-US" dirty="0"/>
          </a:p>
        </p:txBody>
      </p:sp>
    </p:spTree>
    <p:extLst>
      <p:ext uri="{BB962C8B-B14F-4D97-AF65-F5344CB8AC3E}">
        <p14:creationId xmlns:p14="http://schemas.microsoft.com/office/powerpoint/2010/main" val="39494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38EEE0-CDB3-460E-BCA7-A94D2BFCEB7D}"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3890897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0B1A81-3293-4149-B34D-8745CA864D13}" type="datetime1">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35895697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A2F786-2287-4CF6-8239-764B099B8320}" type="datetime1">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131230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38AC9B54-A27F-41E5-9541-A8EEA573D2B5}" type="datetime1">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288476846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78314C-265D-41EE-97E9-E00308A2C188}"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23696883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435EC7-E2B1-4B3F-B566-46FE2DA6322F}" type="datetime1">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0DE62E27-E2DF-445F-A992-AF08045C2634}" type="slidenum">
              <a:rPr lang="en-US" smtClean="0"/>
              <a:t>‹#›</a:t>
            </a:fld>
            <a:endParaRPr lang="en-US"/>
          </a:p>
        </p:txBody>
      </p:sp>
    </p:spTree>
    <p:extLst>
      <p:ext uri="{BB962C8B-B14F-4D97-AF65-F5344CB8AC3E}">
        <p14:creationId xmlns:p14="http://schemas.microsoft.com/office/powerpoint/2010/main" val="687184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C45A7AE0-FFEE-4DD9-B023-B829AB02AC5D}" type="datetime1">
              <a:rPr lang="en-US" smtClean="0"/>
              <a:t>12/12/2017</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406641" y="-180480"/>
            <a:ext cx="1340664" cy="1243898"/>
          </a:xfrm>
          <a:prstGeom prst="rect">
            <a:avLst/>
          </a:prstGeom>
        </p:spPr>
        <p:txBody>
          <a:bodyPr anchor="b"/>
          <a:lstStyle>
            <a:lvl1pPr algn="ctr">
              <a:defRPr sz="4000">
                <a:solidFill>
                  <a:schemeClr val="bg1"/>
                </a:solidFill>
                <a:latin typeface="Source Sans Pro" panose="020B0503030403020204" pitchFamily="34" charset="0"/>
              </a:defRPr>
            </a:lvl1pPr>
          </a:lstStyle>
          <a:p>
            <a:fld id="{0DE62E27-E2DF-445F-A992-AF08045C2634}" type="slidenum">
              <a:rPr lang="en-US" smtClean="0"/>
              <a:pPr/>
              <a:t>‹#›</a:t>
            </a:fld>
            <a:endParaRPr lang="en-US" dirty="0"/>
          </a:p>
        </p:txBody>
      </p:sp>
    </p:spTree>
    <p:extLst>
      <p:ext uri="{BB962C8B-B14F-4D97-AF65-F5344CB8AC3E}">
        <p14:creationId xmlns:p14="http://schemas.microsoft.com/office/powerpoint/2010/main" val="6062798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Lst>
  <p:hf hdr="0" ft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996" y="2440970"/>
            <a:ext cx="8277560" cy="1537537"/>
          </a:xfrm>
        </p:spPr>
        <p:txBody>
          <a:bodyPr/>
          <a:lstStyle/>
          <a:p>
            <a:r>
              <a:rPr lang="vi-VN" sz="6700" spc="-300" dirty="0">
                <a:latin typeface="Source Sans Pro Black" panose="020B0803030403020204" pitchFamily="34" charset="0"/>
              </a:rPr>
              <a:t>THUẬT TOÁN LẬP LỊCH</a:t>
            </a:r>
            <a:br>
              <a:rPr lang="vi-VN" sz="6000" spc="-300" dirty="0">
                <a:latin typeface="Source Sans Pro Black" panose="020B0803030403020204" pitchFamily="34" charset="0"/>
              </a:rPr>
            </a:br>
            <a:endParaRPr lang="en-US" sz="6000" spc="-300" dirty="0">
              <a:latin typeface="Source Sans Pro Black" panose="020B0803030403020204" pitchFamily="34" charset="0"/>
            </a:endParaRPr>
          </a:p>
        </p:txBody>
      </p:sp>
      <p:sp>
        <p:nvSpPr>
          <p:cNvPr id="3" name="Subtitle 2"/>
          <p:cNvSpPr>
            <a:spLocks noGrp="1"/>
          </p:cNvSpPr>
          <p:nvPr>
            <p:ph type="subTitle" idx="1"/>
          </p:nvPr>
        </p:nvSpPr>
        <p:spPr>
          <a:xfrm>
            <a:off x="3602472" y="3625244"/>
            <a:ext cx="5917679" cy="861420"/>
          </a:xfrm>
        </p:spPr>
        <p:txBody>
          <a:bodyPr/>
          <a:lstStyle/>
          <a:p>
            <a:r>
              <a:rPr lang="vi-VN" spc="300" dirty="0">
                <a:latin typeface="Source Sans Pro" panose="020B0503030403020204" pitchFamily="34" charset="0"/>
              </a:rPr>
              <a:t>NHÓM 10</a:t>
            </a:r>
            <a:endParaRPr lang="en-US" spc="300" dirty="0">
              <a:latin typeface="Source Sans Pro" panose="020B0503030403020204" pitchFamily="34" charset="0"/>
            </a:endParaRPr>
          </a:p>
        </p:txBody>
      </p:sp>
      <p:pic>
        <p:nvPicPr>
          <p:cNvPr id="2050" name="Picture 2" descr="Kết quả hình ảnh cho monitor vec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9324" y="3065709"/>
            <a:ext cx="3418199" cy="26577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87249" y="3195992"/>
            <a:ext cx="3189599" cy="15650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30990" y="2886899"/>
            <a:ext cx="5357342" cy="830997"/>
          </a:xfrm>
          <a:prstGeom prst="rect">
            <a:avLst/>
          </a:prstGeom>
          <a:noFill/>
        </p:spPr>
        <p:txBody>
          <a:bodyPr wrap="square" rtlCol="0">
            <a:spAutoFit/>
          </a:bodyPr>
          <a:lstStyle/>
          <a:p>
            <a:r>
              <a:rPr lang="vi-VN" sz="4800" spc="-300" dirty="0">
                <a:solidFill>
                  <a:prstClr val="white"/>
                </a:solidFill>
                <a:latin typeface="Source Sans Pro Black" panose="020B0803030403020204" pitchFamily="34" charset="0"/>
                <a:ea typeface="+mj-ea"/>
                <a:cs typeface="+mj-cs"/>
              </a:rPr>
              <a:t>TRONG LINUX</a:t>
            </a:r>
            <a:endParaRPr lang="en-US" sz="1400" dirty="0"/>
          </a:p>
        </p:txBody>
      </p:sp>
      <p:pic>
        <p:nvPicPr>
          <p:cNvPr id="2052" name="Picture 4" descr="https://images.vexels.com/media/users/3/140692/isolated/preview/72d1f12edf758d24f5b6db73bac4f297-linux-logo-by-vexel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908" y="3065709"/>
            <a:ext cx="1915425" cy="191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08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a:bodyPr>
          <a:lstStyle/>
          <a:p>
            <a:pPr algn="just">
              <a:buClr>
                <a:schemeClr val="accent1">
                  <a:lumMod val="50000"/>
                </a:schemeClr>
              </a:buClr>
              <a:buSzPct val="120000"/>
              <a:buFont typeface="Arial" panose="020B0604020202020204" pitchFamily="34" charset="0"/>
              <a:buChar char="•"/>
            </a:pPr>
            <a:r>
              <a:rPr lang="vi-VN" sz="2800" dirty="0">
                <a:solidFill>
                  <a:schemeClr val="bg2">
                    <a:lumMod val="25000"/>
                  </a:schemeClr>
                </a:solidFill>
                <a:latin typeface="Source Sans Pro" panose="020B0503030403020204" pitchFamily="34" charset="0"/>
              </a:rPr>
              <a:t>Scheduler chọn process tiếp theo được chạy là process có virtual runtime nhỏ nhất</a:t>
            </a:r>
          </a:p>
          <a:p>
            <a:pPr algn="just">
              <a:buClr>
                <a:schemeClr val="accent1">
                  <a:lumMod val="50000"/>
                </a:schemeClr>
              </a:buClr>
              <a:buSzPct val="120000"/>
              <a:buFont typeface="Arial" panose="020B0604020202020204" pitchFamily="34" charset="0"/>
              <a:buChar char="•"/>
            </a:pPr>
            <a:r>
              <a:rPr lang="vi-VN" sz="2800" dirty="0">
                <a:solidFill>
                  <a:schemeClr val="bg2">
                    <a:lumMod val="25000"/>
                  </a:schemeClr>
                </a:solidFill>
                <a:latin typeface="Source Sans Pro" panose="020B0503030403020204" pitchFamily="34" charset="0"/>
              </a:rPr>
              <a:t>Các process sẽ được đưa vào red-black tree với khóa là virtual runtime để dễ dàng tìm kiếm, thêm, gỡ process</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10</a:t>
            </a:fld>
            <a:endParaRPr lang="en-US" sz="4800" dirty="0"/>
          </a:p>
        </p:txBody>
      </p:sp>
    </p:spTree>
    <p:extLst>
      <p:ext uri="{BB962C8B-B14F-4D97-AF65-F5344CB8AC3E}">
        <p14:creationId xmlns:p14="http://schemas.microsoft.com/office/powerpoint/2010/main" val="384657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513196"/>
            <a:ext cx="6343672" cy="709865"/>
          </a:xfrm>
        </p:spPr>
        <p:txBody>
          <a:bodyPr/>
          <a:lstStyle/>
          <a:p>
            <a:r>
              <a:rPr lang="vi-VN" sz="4800" dirty="0">
                <a:solidFill>
                  <a:schemeClr val="accent1">
                    <a:lumMod val="75000"/>
                  </a:schemeClr>
                </a:solidFill>
                <a:latin typeface="Source Sans Pro Black" panose="020B0803030403020204" pitchFamily="34" charset="0"/>
              </a:rPr>
              <a:t>CÂY ĐỎ ĐEN</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a:bodyPr>
          <a:lstStyle/>
          <a:p>
            <a:pPr algn="just">
              <a:buClr>
                <a:schemeClr val="accent1">
                  <a:lumMod val="50000"/>
                </a:schemeClr>
              </a:buClr>
              <a:buSzPct val="120000"/>
              <a:buFont typeface="Arial" panose="020B0604020202020204" pitchFamily="34" charset="0"/>
              <a:buChar char="•"/>
            </a:pPr>
            <a:endParaRPr lang="vi-VN" sz="3200" dirty="0">
              <a:solidFill>
                <a:schemeClr val="bg2">
                  <a:lumMod val="25000"/>
                </a:schemeClr>
              </a:solidFill>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11</a:t>
            </a:fld>
            <a:endParaRPr lang="en-US" sz="4800" dirty="0"/>
          </a:p>
        </p:txBody>
      </p:sp>
      <p:pic>
        <p:nvPicPr>
          <p:cNvPr id="5" name="Picture 4"/>
          <p:cNvPicPr/>
          <p:nvPr/>
        </p:nvPicPr>
        <p:blipFill>
          <a:blip r:embed="rId3"/>
          <a:stretch>
            <a:fillRect/>
          </a:stretch>
        </p:blipFill>
        <p:spPr>
          <a:xfrm>
            <a:off x="1687616" y="1464603"/>
            <a:ext cx="5839505" cy="4842022"/>
          </a:xfrm>
          <a:prstGeom prst="rect">
            <a:avLst/>
          </a:prstGeom>
        </p:spPr>
      </p:pic>
    </p:spTree>
    <p:extLst>
      <p:ext uri="{BB962C8B-B14F-4D97-AF65-F5344CB8AC3E}">
        <p14:creationId xmlns:p14="http://schemas.microsoft.com/office/powerpoint/2010/main" val="146291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BIÊN DỊCH KERNEL</a:t>
            </a:r>
          </a:p>
        </p:txBody>
      </p:sp>
      <p:sp>
        <p:nvSpPr>
          <p:cNvPr id="3" name="Content Placeholder 2"/>
          <p:cNvSpPr>
            <a:spLocks noGrp="1"/>
          </p:cNvSpPr>
          <p:nvPr>
            <p:ph idx="1"/>
          </p:nvPr>
        </p:nvSpPr>
        <p:spPr>
          <a:xfrm>
            <a:off x="865970" y="1957103"/>
            <a:ext cx="7503942" cy="4196470"/>
          </a:xfrm>
        </p:spPr>
        <p:txBody>
          <a:bodyPr>
            <a:normAutofit lnSpcReduction="10000"/>
          </a:bodyPr>
          <a:lstStyle/>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Phần Cứng:</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Máy ảo VMWare 13 Pro</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Inter Core i3 – 5010U @2.1Ghz, Cache 3Mbyte</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Memory 4GB DDR3</a:t>
            </a:r>
          </a:p>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Phần Mềm:</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Ubuntu 11.04 Natty</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GCC 4.5.2</a:t>
            </a:r>
          </a:p>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Nhân biên dịch:</a:t>
            </a:r>
          </a:p>
          <a:p>
            <a:pPr lvl="1" algn="just">
              <a:buClr>
                <a:schemeClr val="accent1">
                  <a:lumMod val="50000"/>
                </a:schemeClr>
              </a:buClr>
              <a:buFont typeface="Wingdings" panose="05000000000000000000" pitchFamily="2" charset="2"/>
              <a:buChar char="§"/>
            </a:pPr>
            <a:r>
              <a:rPr lang="vi-VN" sz="2400" dirty="0">
                <a:solidFill>
                  <a:schemeClr val="bg2">
                    <a:lumMod val="25000"/>
                  </a:schemeClr>
                </a:solidFill>
                <a:latin typeface="Source Sans Pro" panose="020B0503030403020204" pitchFamily="34" charset="0"/>
              </a:rPr>
              <a:t>Linux-2.6.39.1</a:t>
            </a:r>
          </a:p>
          <a:p>
            <a:pPr algn="just">
              <a:buClr>
                <a:schemeClr val="accent1">
                  <a:lumMod val="50000"/>
                </a:schemeClr>
              </a:buClr>
              <a:buSzPct val="120000"/>
              <a:buFont typeface="Arial" panose="020B0604020202020204" pitchFamily="34" charset="0"/>
              <a:buChar char="•"/>
            </a:pPr>
            <a:endParaRPr lang="vi-VN" sz="2600" dirty="0">
              <a:solidFill>
                <a:schemeClr val="bg2">
                  <a:lumMod val="25000"/>
                </a:schemeClr>
              </a:solidFill>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12</a:t>
            </a:fld>
            <a:endParaRPr lang="en-US" sz="4800" dirty="0"/>
          </a:p>
        </p:txBody>
      </p:sp>
    </p:spTree>
    <p:extLst>
      <p:ext uri="{BB962C8B-B14F-4D97-AF65-F5344CB8AC3E}">
        <p14:creationId xmlns:p14="http://schemas.microsoft.com/office/powerpoint/2010/main" val="142982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BIÊN DỊCH KERNEL</a:t>
            </a:r>
          </a:p>
        </p:txBody>
      </p:sp>
      <p:sp>
        <p:nvSpPr>
          <p:cNvPr id="3" name="Content Placeholder 2"/>
          <p:cNvSpPr>
            <a:spLocks noGrp="1"/>
          </p:cNvSpPr>
          <p:nvPr>
            <p:ph idx="1"/>
          </p:nvPr>
        </p:nvSpPr>
        <p:spPr>
          <a:xfrm>
            <a:off x="865970" y="1957103"/>
            <a:ext cx="7503942" cy="4196470"/>
          </a:xfrm>
        </p:spPr>
        <p:txBody>
          <a:bodyPr>
            <a:normAutofit fontScale="92500" lnSpcReduction="20000"/>
          </a:bodyPr>
          <a:lstStyle/>
          <a:p>
            <a:pPr marL="514350" indent="-514350" algn="just">
              <a:buClr>
                <a:schemeClr val="accent1">
                  <a:lumMod val="50000"/>
                </a:schemeClr>
              </a:buClr>
              <a:buSzPct val="90000"/>
              <a:buFont typeface="+mj-lt"/>
              <a:buAutoNum type="arabicPeriod"/>
            </a:pPr>
            <a:r>
              <a:rPr lang="en-US" sz="2600" dirty="0">
                <a:solidFill>
                  <a:schemeClr val="bg2">
                    <a:lumMod val="25000"/>
                  </a:schemeClr>
                </a:solidFill>
                <a:latin typeface="Source Sans Pro" panose="020B0503030403020204" pitchFamily="34" charset="0"/>
              </a:rPr>
              <a:t>make clean</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a:t>
            </a:r>
            <a:r>
              <a:rPr lang="en-US" sz="2600" dirty="0" err="1">
                <a:solidFill>
                  <a:schemeClr val="bg2">
                    <a:lumMod val="25000"/>
                  </a:schemeClr>
                </a:solidFill>
                <a:latin typeface="Source Sans Pro" panose="020B0503030403020204" pitchFamily="34" charset="0"/>
              </a:rPr>
              <a:t>mrproper</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a:t>
            </a:r>
            <a:r>
              <a:rPr lang="en-US" sz="2600" dirty="0" err="1">
                <a:solidFill>
                  <a:schemeClr val="bg2">
                    <a:lumMod val="25000"/>
                  </a:schemeClr>
                </a:solidFill>
                <a:latin typeface="Source Sans Pro" panose="020B0503030403020204" pitchFamily="34" charset="0"/>
              </a:rPr>
              <a:t>xconfig</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dep</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a:t>
            </a:r>
            <a:r>
              <a:rPr lang="en-US" sz="2600" dirty="0" err="1">
                <a:solidFill>
                  <a:schemeClr val="bg2">
                    <a:lumMod val="25000"/>
                  </a:schemeClr>
                </a:solidFill>
                <a:latin typeface="Source Sans Pro" panose="020B0503030403020204" pitchFamily="34" charset="0"/>
              </a:rPr>
              <a:t>bzImage</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modules</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a:t>
            </a:r>
            <a:r>
              <a:rPr lang="en-US" sz="2600" dirty="0" err="1">
                <a:solidFill>
                  <a:schemeClr val="bg2">
                    <a:lumMod val="25000"/>
                  </a:schemeClr>
                </a:solidFill>
                <a:latin typeface="Source Sans Pro" panose="020B0503030403020204" pitchFamily="34" charset="0"/>
              </a:rPr>
              <a:t>modules_install</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en-US" sz="2600" dirty="0">
                <a:solidFill>
                  <a:schemeClr val="bg2">
                    <a:lumMod val="25000"/>
                  </a:schemeClr>
                </a:solidFill>
                <a:latin typeface="Source Sans Pro" panose="020B0503030403020204" pitchFamily="34" charset="0"/>
              </a:rPr>
              <a:t>make install</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it-IT" sz="2600" dirty="0">
                <a:solidFill>
                  <a:schemeClr val="bg2">
                    <a:lumMod val="25000"/>
                  </a:schemeClr>
                </a:solidFill>
                <a:latin typeface="Source Sans Pro" panose="020B0503030403020204" pitchFamily="34" charset="0"/>
              </a:rPr>
              <a:t>sudo update-initramfs -c -k 2.6.39.1</a:t>
            </a:r>
            <a:endParaRPr lang="vi-VN" sz="2600" dirty="0">
              <a:solidFill>
                <a:schemeClr val="bg2">
                  <a:lumMod val="25000"/>
                </a:schemeClr>
              </a:solidFill>
              <a:latin typeface="Source Sans Pro" panose="020B0503030403020204" pitchFamily="34" charset="0"/>
            </a:endParaRPr>
          </a:p>
          <a:p>
            <a:pPr marL="514350" indent="-514350" algn="just">
              <a:buClr>
                <a:schemeClr val="accent1">
                  <a:lumMod val="50000"/>
                </a:schemeClr>
              </a:buClr>
              <a:buSzPct val="100000"/>
              <a:buFont typeface="+mj-lt"/>
              <a:buAutoNum type="arabicPeriod"/>
            </a:pPr>
            <a:r>
              <a:rPr lang="vi-VN" sz="2600" dirty="0">
                <a:solidFill>
                  <a:schemeClr val="bg2">
                    <a:lumMod val="25000"/>
                  </a:schemeClr>
                </a:solidFill>
                <a:latin typeface="Source Sans Pro" panose="020B0503030403020204" pitchFamily="34" charset="0"/>
              </a:rPr>
              <a:t>sudo update-grub</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13</a:t>
            </a:fld>
            <a:endParaRPr lang="en-US" sz="4800" dirty="0"/>
          </a:p>
        </p:txBody>
      </p:sp>
    </p:spTree>
    <p:extLst>
      <p:ext uri="{BB962C8B-B14F-4D97-AF65-F5344CB8AC3E}">
        <p14:creationId xmlns:p14="http://schemas.microsoft.com/office/powerpoint/2010/main" val="2970392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IN RA LOG SCHEDULER BẰNG</a:t>
            </a:r>
            <a:br>
              <a:rPr lang="vi-VN" sz="3400">
                <a:solidFill>
                  <a:schemeClr val="accent1">
                    <a:lumMod val="75000"/>
                  </a:schemeClr>
                </a:solidFill>
                <a:latin typeface="Source Sans Pro Black" panose="020B0803030403020204" pitchFamily="34" charset="0"/>
              </a:rPr>
            </a:br>
            <a:r>
              <a:rPr lang="vi-VN" sz="3400">
                <a:solidFill>
                  <a:schemeClr val="accent1">
                    <a:lumMod val="75000"/>
                  </a:schemeClr>
                </a:solidFill>
                <a:latin typeface="Source Sans Pro Black" panose="020B0803030403020204" pitchFamily="34" charset="0"/>
              </a:rPr>
              <a:t>FTRACE</a:t>
            </a:r>
          </a:p>
        </p:txBody>
      </p:sp>
      <p:sp>
        <p:nvSpPr>
          <p:cNvPr id="3" name="Content Placeholder 2"/>
          <p:cNvSpPr>
            <a:spLocks noGrp="1"/>
          </p:cNvSpPr>
          <p:nvPr>
            <p:ph idx="1"/>
          </p:nvPr>
        </p:nvSpPr>
        <p:spPr>
          <a:xfrm>
            <a:off x="865970" y="1957103"/>
            <a:ext cx="7503942" cy="4196470"/>
          </a:xfrm>
        </p:spPr>
        <p:txBody>
          <a:bodyPr>
            <a:normAutofit/>
          </a:bodyPr>
          <a:lstStyle/>
          <a:p>
            <a:pPr algn="just">
              <a:buClr>
                <a:schemeClr val="accent1">
                  <a:lumMod val="50000"/>
                </a:schemeClr>
              </a:buClr>
              <a:buSzPct val="90000"/>
              <a:buFont typeface="Arial" panose="020B0604020202020204" pitchFamily="34" charset="0"/>
              <a:buChar char="•"/>
            </a:pPr>
            <a:r>
              <a:rPr lang="en-US" sz="2600" b="1">
                <a:solidFill>
                  <a:schemeClr val="accent1">
                    <a:lumMod val="75000"/>
                  </a:schemeClr>
                </a:solidFill>
                <a:latin typeface="Source Sans Pro" panose="020B0503030403020204" pitchFamily="34" charset="0"/>
              </a:rPr>
              <a:t>ftrace</a:t>
            </a:r>
            <a:r>
              <a:rPr lang="en-US" sz="2600" b="1">
                <a:solidFill>
                  <a:schemeClr val="bg2">
                    <a:lumMod val="25000"/>
                  </a:schemeClr>
                </a:solidFill>
                <a:latin typeface="Source Sans Pro" panose="020B0503030403020204" pitchFamily="34" charset="0"/>
              </a:rPr>
              <a:t> </a:t>
            </a:r>
            <a:r>
              <a:rPr lang="vi-VN" sz="2600">
                <a:solidFill>
                  <a:schemeClr val="bg2">
                    <a:lumMod val="25000"/>
                  </a:schemeClr>
                </a:solidFill>
                <a:latin typeface="Source Sans Pro" panose="020B0503030403020204" pitchFamily="34" charset="0"/>
              </a:rPr>
              <a:t>là một</a:t>
            </a:r>
            <a:r>
              <a:rPr lang="en-US" sz="2600">
                <a:solidFill>
                  <a:schemeClr val="bg2">
                    <a:lumMod val="25000"/>
                  </a:schemeClr>
                </a:solidFill>
                <a:latin typeface="Source Sans Pro" panose="020B0503030403020204" pitchFamily="34" charset="0"/>
              </a:rPr>
              <a:t> tracing framework </a:t>
            </a:r>
            <a:r>
              <a:rPr lang="vi-VN" sz="2600">
                <a:solidFill>
                  <a:schemeClr val="bg2">
                    <a:lumMod val="25000"/>
                  </a:schemeClr>
                </a:solidFill>
                <a:latin typeface="Source Sans Pro" panose="020B0503030403020204" pitchFamily="34" charset="0"/>
              </a:rPr>
              <a:t>của </a:t>
            </a:r>
            <a:r>
              <a:rPr lang="en-US" sz="2600">
                <a:solidFill>
                  <a:schemeClr val="bg2">
                    <a:lumMod val="25000"/>
                  </a:schemeClr>
                </a:solidFill>
                <a:latin typeface="Source Sans Pro" panose="020B0503030403020204" pitchFamily="34" charset="0"/>
              </a:rPr>
              <a:t>Linux ker</a:t>
            </a:r>
            <a:r>
              <a:rPr lang="vi-VN" sz="2600">
                <a:solidFill>
                  <a:schemeClr val="bg2">
                    <a:lumMod val="25000"/>
                  </a:schemeClr>
                </a:solidFill>
                <a:latin typeface="Source Sans Pro" panose="020B0503030403020204" pitchFamily="34" charset="0"/>
              </a:rPr>
              <a:t>n</a:t>
            </a:r>
            <a:r>
              <a:rPr lang="en-US" sz="2600">
                <a:solidFill>
                  <a:schemeClr val="bg2">
                    <a:lumMod val="25000"/>
                  </a:schemeClr>
                </a:solidFill>
                <a:latin typeface="Source Sans Pro" panose="020B0503030403020204" pitchFamily="34" charset="0"/>
              </a:rPr>
              <a:t>el.</a:t>
            </a:r>
            <a:endParaRPr lang="vi-VN" sz="2600">
              <a:solidFill>
                <a:schemeClr val="bg2">
                  <a:lumMod val="25000"/>
                </a:schemeClr>
              </a:solidFill>
              <a:latin typeface="Source Sans Pro" panose="020B0503030403020204" pitchFamily="34" charset="0"/>
            </a:endParaRPr>
          </a:p>
          <a:p>
            <a:pPr algn="just">
              <a:buClr>
                <a:schemeClr val="accent1">
                  <a:lumMod val="50000"/>
                </a:schemeClr>
              </a:buClr>
              <a:buSzPct val="90000"/>
              <a:buFont typeface="Arial" panose="020B0604020202020204" pitchFamily="34" charset="0"/>
              <a:buChar char="•"/>
            </a:pPr>
            <a:r>
              <a:rPr lang="vi-VN" sz="2600">
                <a:solidFill>
                  <a:schemeClr val="bg2">
                    <a:lumMod val="25000"/>
                  </a:schemeClr>
                </a:solidFill>
                <a:latin typeface="Source Sans Pro" panose="020B0503030403020204" pitchFamily="34" charset="0"/>
              </a:rPr>
              <a:t>Có thể ghi lại các lệnh của kernel khi đang chạy như lập lịch, ngắt, vào ra bộ nhớ, thay đổi trạng thái nguồn, vv...</a:t>
            </a:r>
          </a:p>
          <a:p>
            <a:pPr algn="just">
              <a:buClr>
                <a:schemeClr val="accent1">
                  <a:lumMod val="50000"/>
                </a:schemeClr>
              </a:buClr>
              <a:buSzPct val="90000"/>
              <a:buFont typeface="Arial" panose="020B0604020202020204" pitchFamily="34" charset="0"/>
              <a:buChar char="•"/>
            </a:pPr>
            <a:r>
              <a:rPr lang="vi-VN" sz="2600">
                <a:solidFill>
                  <a:schemeClr val="bg2">
                    <a:lumMod val="25000"/>
                  </a:schemeClr>
                </a:solidFill>
                <a:latin typeface="Source Sans Pro" panose="020B0503030403020204" pitchFamily="34" charset="0"/>
              </a:rPr>
              <a:t>Được tích hợp vào kernel từ phiên bản 2.6.27, được bật khi thiết lập </a:t>
            </a:r>
            <a:r>
              <a:rPr lang="vi-VN" sz="2600" b="1">
                <a:solidFill>
                  <a:schemeClr val="bg2">
                    <a:lumMod val="25000"/>
                  </a:schemeClr>
                </a:solidFill>
                <a:latin typeface="Source Sans Pro" panose="020B0503030403020204" pitchFamily="34" charset="0"/>
              </a:rPr>
              <a:t>CONFIG_FUNCTION_TRACER = y </a:t>
            </a:r>
            <a:r>
              <a:rPr lang="vi-VN" sz="2600">
                <a:solidFill>
                  <a:schemeClr val="bg2">
                    <a:lumMod val="25000"/>
                  </a:schemeClr>
                </a:solidFill>
                <a:latin typeface="Source Sans Pro" panose="020B0503030403020204" pitchFamily="34" charset="0"/>
              </a:rPr>
              <a:t>khi config kernel.</a:t>
            </a:r>
          </a:p>
          <a:p>
            <a:pPr algn="just">
              <a:buClr>
                <a:schemeClr val="accent1">
                  <a:lumMod val="50000"/>
                </a:schemeClr>
              </a:buClr>
              <a:buSzPct val="90000"/>
              <a:buFont typeface="Arial" panose="020B0604020202020204" pitchFamily="34" charset="0"/>
              <a:buChar char="•"/>
            </a:pPr>
            <a:endParaRPr lang="vi-VN" sz="2600" b="1" dirty="0">
              <a:solidFill>
                <a:schemeClr val="bg2">
                  <a:lumMod val="25000"/>
                </a:schemeClr>
              </a:solidFill>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14</a:t>
            </a:fld>
            <a:endParaRPr lang="en-US" sz="4800" dirty="0"/>
          </a:p>
        </p:txBody>
      </p:sp>
    </p:spTree>
    <p:extLst>
      <p:ext uri="{BB962C8B-B14F-4D97-AF65-F5344CB8AC3E}">
        <p14:creationId xmlns:p14="http://schemas.microsoft.com/office/powerpoint/2010/main" val="49506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IN RA LOG SCHEDULER BẰNG</a:t>
            </a:r>
            <a:br>
              <a:rPr lang="vi-VN" sz="3400">
                <a:solidFill>
                  <a:schemeClr val="accent1">
                    <a:lumMod val="75000"/>
                  </a:schemeClr>
                </a:solidFill>
                <a:latin typeface="Source Sans Pro Black" panose="020B0803030403020204" pitchFamily="34" charset="0"/>
              </a:rPr>
            </a:br>
            <a:r>
              <a:rPr lang="vi-VN" sz="3400">
                <a:solidFill>
                  <a:schemeClr val="accent1">
                    <a:lumMod val="75000"/>
                  </a:schemeClr>
                </a:solidFill>
                <a:latin typeface="Source Sans Pro Black" panose="020B0803030403020204" pitchFamily="34" charset="0"/>
              </a:rPr>
              <a:t>FTRACE</a:t>
            </a:r>
          </a:p>
        </p:txBody>
      </p:sp>
      <p:pic>
        <p:nvPicPr>
          <p:cNvPr id="5" name="Content Placeholder 4">
            <a:extLst>
              <a:ext uri="{FF2B5EF4-FFF2-40B4-BE49-F238E27FC236}">
                <a16:creationId xmlns:a16="http://schemas.microsoft.com/office/drawing/2014/main" id="{8FC8E072-8A34-43C8-87E8-53AB8A9B237F}"/>
              </a:ext>
            </a:extLst>
          </p:cNvPr>
          <p:cNvPicPr>
            <a:picLocks noGrp="1" noChangeAspect="1"/>
          </p:cNvPicPr>
          <p:nvPr>
            <p:ph idx="1"/>
          </p:nvPr>
        </p:nvPicPr>
        <p:blipFill>
          <a:blip r:embed="rId3"/>
          <a:stretch>
            <a:fillRect/>
          </a:stretch>
        </p:blipFill>
        <p:spPr>
          <a:xfrm>
            <a:off x="1534168" y="1727200"/>
            <a:ext cx="6249161" cy="4718755"/>
          </a:xfrm>
          <a:prstGeom prst="rect">
            <a:avLst/>
          </a:prstGeom>
        </p:spPr>
      </p:pic>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15</a:t>
            </a:fld>
            <a:endParaRPr lang="en-US" sz="4800" dirty="0"/>
          </a:p>
        </p:txBody>
      </p:sp>
    </p:spTree>
    <p:extLst>
      <p:ext uri="{BB962C8B-B14F-4D97-AF65-F5344CB8AC3E}">
        <p14:creationId xmlns:p14="http://schemas.microsoft.com/office/powerpoint/2010/main" val="41613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IN RA LOG SCHEDULER BẰNG</a:t>
            </a:r>
            <a:br>
              <a:rPr lang="vi-VN" sz="3400">
                <a:solidFill>
                  <a:schemeClr val="accent1">
                    <a:lumMod val="75000"/>
                  </a:schemeClr>
                </a:solidFill>
                <a:latin typeface="Source Sans Pro Black" panose="020B0803030403020204" pitchFamily="34" charset="0"/>
              </a:rPr>
            </a:br>
            <a:r>
              <a:rPr lang="vi-VN" sz="3400">
                <a:solidFill>
                  <a:schemeClr val="accent1">
                    <a:lumMod val="75000"/>
                  </a:schemeClr>
                </a:solidFill>
                <a:latin typeface="Source Sans Pro Black" panose="020B0803030403020204" pitchFamily="34" charset="0"/>
              </a:rPr>
              <a:t>FTRACE</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16</a:t>
            </a:fld>
            <a:endParaRPr lang="en-US" sz="4800" dirty="0"/>
          </a:p>
        </p:txBody>
      </p:sp>
      <p:sp>
        <p:nvSpPr>
          <p:cNvPr id="9" name="Rectangle 2">
            <a:extLst>
              <a:ext uri="{FF2B5EF4-FFF2-40B4-BE49-F238E27FC236}">
                <a16:creationId xmlns:a16="http://schemas.microsoft.com/office/drawing/2014/main" id="{F3F256CD-3596-4C60-968D-7E108C3D6EBA}"/>
              </a:ext>
            </a:extLst>
          </p:cNvPr>
          <p:cNvSpPr>
            <a:spLocks noGrp="1" noChangeArrowheads="1"/>
          </p:cNvSpPr>
          <p:nvPr>
            <p:ph idx="1"/>
          </p:nvPr>
        </p:nvSpPr>
        <p:spPr bwMode="auto">
          <a:xfrm>
            <a:off x="864382" y="4100612"/>
            <a:ext cx="724104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Source Code Pro" panose="020B0509030403020204" pitchFamily="49" charset="0"/>
            </a:endParaRPr>
          </a:p>
        </p:txBody>
      </p:sp>
      <p:pic>
        <p:nvPicPr>
          <p:cNvPr id="12" name="Picture 11">
            <a:extLst>
              <a:ext uri="{FF2B5EF4-FFF2-40B4-BE49-F238E27FC236}">
                <a16:creationId xmlns:a16="http://schemas.microsoft.com/office/drawing/2014/main" id="{2DD8A85A-ED7A-4257-B366-ACA15F46F790}"/>
              </a:ext>
            </a:extLst>
          </p:cNvPr>
          <p:cNvPicPr>
            <a:picLocks noChangeAspect="1"/>
          </p:cNvPicPr>
          <p:nvPr/>
        </p:nvPicPr>
        <p:blipFill>
          <a:blip r:embed="rId3"/>
          <a:stretch>
            <a:fillRect/>
          </a:stretch>
        </p:blipFill>
        <p:spPr>
          <a:xfrm>
            <a:off x="974095" y="2276905"/>
            <a:ext cx="7021613" cy="3062739"/>
          </a:xfrm>
          <a:prstGeom prst="rect">
            <a:avLst/>
          </a:prstGeom>
        </p:spPr>
      </p:pic>
    </p:spTree>
    <p:extLst>
      <p:ext uri="{BB962C8B-B14F-4D97-AF65-F5344CB8AC3E}">
        <p14:creationId xmlns:p14="http://schemas.microsoft.com/office/powerpoint/2010/main" val="413652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IN RA LOG SCHEDULER BẰNG</a:t>
            </a:r>
            <a:br>
              <a:rPr lang="vi-VN" sz="3400">
                <a:solidFill>
                  <a:schemeClr val="accent1">
                    <a:lumMod val="75000"/>
                  </a:schemeClr>
                </a:solidFill>
                <a:latin typeface="Source Sans Pro Black" panose="020B0803030403020204" pitchFamily="34" charset="0"/>
              </a:rPr>
            </a:br>
            <a:r>
              <a:rPr lang="vi-VN" sz="3400">
                <a:solidFill>
                  <a:schemeClr val="accent1">
                    <a:lumMod val="75000"/>
                  </a:schemeClr>
                </a:solidFill>
                <a:latin typeface="Source Sans Pro Black" panose="020B0803030403020204" pitchFamily="34" charset="0"/>
              </a:rPr>
              <a:t>FTRACE</a:t>
            </a:r>
          </a:p>
        </p:txBody>
      </p:sp>
      <p:pic>
        <p:nvPicPr>
          <p:cNvPr id="5" name="Content Placeholder 4">
            <a:extLst>
              <a:ext uri="{FF2B5EF4-FFF2-40B4-BE49-F238E27FC236}">
                <a16:creationId xmlns:a16="http://schemas.microsoft.com/office/drawing/2014/main" id="{F15E7BDA-610B-4D9B-AAA0-2AF64CF18C36}"/>
              </a:ext>
            </a:extLst>
          </p:cNvPr>
          <p:cNvPicPr>
            <a:picLocks noGrp="1" noChangeAspect="1"/>
          </p:cNvPicPr>
          <p:nvPr>
            <p:ph idx="1"/>
          </p:nvPr>
        </p:nvPicPr>
        <p:blipFill>
          <a:blip r:embed="rId3"/>
          <a:stretch>
            <a:fillRect/>
          </a:stretch>
        </p:blipFill>
        <p:spPr>
          <a:xfrm>
            <a:off x="1550194" y="2369344"/>
            <a:ext cx="6134100" cy="3371850"/>
          </a:xfrm>
          <a:prstGeom prst="rect">
            <a:avLst/>
          </a:prstGeom>
        </p:spPr>
      </p:pic>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17</a:t>
            </a:fld>
            <a:endParaRPr lang="en-US" sz="4800" dirty="0"/>
          </a:p>
        </p:txBody>
      </p:sp>
    </p:spTree>
    <p:extLst>
      <p:ext uri="{BB962C8B-B14F-4D97-AF65-F5344CB8AC3E}">
        <p14:creationId xmlns:p14="http://schemas.microsoft.com/office/powerpoint/2010/main" val="79807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868128"/>
            <a:ext cx="6396476" cy="709865"/>
          </a:xfrm>
        </p:spPr>
        <p:txBody>
          <a:bodyPr/>
          <a:lstStyle/>
          <a:p>
            <a:r>
              <a:rPr lang="vi-VN" sz="3400">
                <a:solidFill>
                  <a:schemeClr val="accent1">
                    <a:lumMod val="75000"/>
                  </a:schemeClr>
                </a:solidFill>
                <a:latin typeface="Source Sans Pro Black" panose="020B0803030403020204" pitchFamily="34" charset="0"/>
              </a:rPr>
              <a:t>XÁC ĐỊNH THUẬT TOÁN SCHED CHO MỖI PROCESS</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18</a:t>
            </a:fld>
            <a:endParaRPr lang="en-US" sz="4800" dirty="0"/>
          </a:p>
        </p:txBody>
      </p:sp>
      <p:sp>
        <p:nvSpPr>
          <p:cNvPr id="6" name="Content Placeholder 5">
            <a:extLst>
              <a:ext uri="{FF2B5EF4-FFF2-40B4-BE49-F238E27FC236}">
                <a16:creationId xmlns:a16="http://schemas.microsoft.com/office/drawing/2014/main" id="{CB87D7D6-60A6-4F13-8B33-FD59624425C2}"/>
              </a:ext>
            </a:extLst>
          </p:cNvPr>
          <p:cNvSpPr>
            <a:spLocks noGrp="1"/>
          </p:cNvSpPr>
          <p:nvPr>
            <p:ph idx="1"/>
          </p:nvPr>
        </p:nvSpPr>
        <p:spPr>
          <a:xfrm>
            <a:off x="917186" y="2459272"/>
            <a:ext cx="6345260" cy="3530600"/>
          </a:xfrm>
        </p:spPr>
        <p:txBody>
          <a:bodyPr/>
          <a:lstStyle/>
          <a:p>
            <a:pPr>
              <a:buClr>
                <a:schemeClr val="accent1">
                  <a:lumMod val="75000"/>
                </a:schemeClr>
              </a:buClr>
              <a:buFont typeface="+mj-lt"/>
              <a:buAutoNum type="arabicPeriod"/>
            </a:pPr>
            <a:r>
              <a:rPr lang="vi-VN" sz="2400">
                <a:latin typeface="Source Sans Pro" panose="020B0503030403020204" pitchFamily="34" charset="0"/>
              </a:rPr>
              <a:t>ps -ec</a:t>
            </a:r>
          </a:p>
          <a:p>
            <a:pPr>
              <a:buClr>
                <a:schemeClr val="accent1">
                  <a:lumMod val="75000"/>
                </a:schemeClr>
              </a:buClr>
              <a:buFont typeface="+mj-lt"/>
              <a:buAutoNum type="arabicPeriod"/>
            </a:pPr>
            <a:r>
              <a:rPr lang="vi-VN" sz="2400">
                <a:latin typeface="Source Sans Pro" panose="020B0503030403020204" pitchFamily="34" charset="0"/>
              </a:rPr>
              <a:t>chrt –p &lt;PID&gt;</a:t>
            </a:r>
          </a:p>
          <a:p>
            <a:pPr>
              <a:buClr>
                <a:schemeClr val="accent1">
                  <a:lumMod val="75000"/>
                </a:schemeClr>
              </a:buClr>
              <a:buFont typeface="+mj-lt"/>
              <a:buAutoNum type="arabicPeriod"/>
            </a:pPr>
            <a:r>
              <a:rPr lang="vi-VN" sz="2400">
                <a:latin typeface="Source Sans Pro" panose="020B0503030403020204" pitchFamily="34" charset="0"/>
              </a:rPr>
              <a:t>awk '/policy/ {print$NF}' /proc/&lt;PID&gt;/sched</a:t>
            </a:r>
          </a:p>
          <a:p>
            <a:pPr>
              <a:buClr>
                <a:schemeClr val="accent1">
                  <a:lumMod val="75000"/>
                </a:schemeClr>
              </a:buClr>
              <a:buFont typeface="+mj-lt"/>
              <a:buAutoNum type="arabicPeriod"/>
            </a:pPr>
            <a:r>
              <a:rPr lang="vi-VN" sz="2400" i="1">
                <a:latin typeface="Source Sans Pro" panose="020B0503030403020204" pitchFamily="34" charset="0"/>
              </a:rPr>
              <a:t>sched_setscheduler()</a:t>
            </a:r>
          </a:p>
        </p:txBody>
      </p:sp>
    </p:spTree>
    <p:extLst>
      <p:ext uri="{BB962C8B-B14F-4D97-AF65-F5344CB8AC3E}">
        <p14:creationId xmlns:p14="http://schemas.microsoft.com/office/powerpoint/2010/main" val="113500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425" y="2535381"/>
            <a:ext cx="8033499" cy="4204855"/>
          </a:xfrm>
        </p:spPr>
        <p:txBody>
          <a:bodyPr>
            <a:normAutofit/>
          </a:bodyPr>
          <a:lstStyle/>
          <a:p>
            <a:pPr marL="0" indent="0" algn="ctr">
              <a:buNone/>
            </a:pPr>
            <a:r>
              <a:rPr lang="vi-VN" sz="5400" dirty="0">
                <a:solidFill>
                  <a:schemeClr val="accent1">
                    <a:lumMod val="75000"/>
                  </a:schemeClr>
                </a:solidFill>
                <a:latin typeface="Source Sans Pro Black" panose="020B0803030403020204" pitchFamily="34" charset="0"/>
              </a:rPr>
              <a:t>THANK YOU FOR </a:t>
            </a:r>
            <a:r>
              <a:rPr lang="vi-VN" sz="5400" dirty="0">
                <a:latin typeface="Source Sans Pro Black" panose="020B0803030403020204" pitchFamily="34" charset="0"/>
              </a:rPr>
              <a:t>LISTENING !</a:t>
            </a:r>
            <a:endParaRPr lang="en-US" sz="5400" dirty="0">
              <a:latin typeface="Source Sans Pro Black" panose="020B0803030403020204" pitchFamily="34" charset="0"/>
            </a:endParaRPr>
          </a:p>
        </p:txBody>
      </p:sp>
      <p:sp>
        <p:nvSpPr>
          <p:cNvPr id="4" name="Slide Number Placeholder 3"/>
          <p:cNvSpPr>
            <a:spLocks noGrp="1"/>
          </p:cNvSpPr>
          <p:nvPr>
            <p:ph type="sldNum" sz="quarter" idx="12"/>
          </p:nvPr>
        </p:nvSpPr>
        <p:spPr/>
        <p:txBody>
          <a:bodyPr/>
          <a:lstStyle/>
          <a:p>
            <a:fld id="{0DE62E27-E2DF-445F-A992-AF08045C2634}" type="slidenum">
              <a:rPr lang="en-US" smtClean="0"/>
              <a:pPr/>
              <a:t>19</a:t>
            </a:fld>
            <a:endParaRPr lang="en-US" dirty="0"/>
          </a:p>
        </p:txBody>
      </p:sp>
    </p:spTree>
    <p:extLst>
      <p:ext uri="{BB962C8B-B14F-4D97-AF65-F5344CB8AC3E}">
        <p14:creationId xmlns:p14="http://schemas.microsoft.com/office/powerpoint/2010/main" val="322035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4800" dirty="0">
                <a:solidFill>
                  <a:schemeClr val="accent1">
                    <a:lumMod val="75000"/>
                  </a:schemeClr>
                </a:solidFill>
                <a:latin typeface="Source Sans Pro Black" panose="020B0803030403020204" pitchFamily="34" charset="0"/>
              </a:rPr>
              <a:t>NỘI DUNG</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1057422" y="2316480"/>
            <a:ext cx="7503942" cy="3972559"/>
          </a:xfrm>
        </p:spPr>
        <p:txBody>
          <a:bodyPr>
            <a:normAutofit/>
          </a:bodyPr>
          <a:lstStyle/>
          <a:p>
            <a:pPr>
              <a:buClr>
                <a:schemeClr val="accent1">
                  <a:lumMod val="50000"/>
                </a:schemeClr>
              </a:buClr>
              <a:buSzPct val="120000"/>
              <a:buFont typeface="Arial" panose="020B0604020202020204" pitchFamily="34" charset="0"/>
              <a:buChar char="•"/>
            </a:pPr>
            <a:r>
              <a:rPr lang="vi-VN" sz="3200">
                <a:latin typeface="Source Sans Pro" panose="020B0503030403020204" pitchFamily="34" charset="0"/>
              </a:rPr>
              <a:t>Phân công công việc</a:t>
            </a:r>
          </a:p>
          <a:p>
            <a:pPr>
              <a:buClr>
                <a:schemeClr val="accent1">
                  <a:lumMod val="50000"/>
                </a:schemeClr>
              </a:buClr>
              <a:buSzPct val="120000"/>
              <a:buFont typeface="Arial" panose="020B0604020202020204" pitchFamily="34" charset="0"/>
              <a:buChar char="•"/>
            </a:pPr>
            <a:r>
              <a:rPr lang="vi-VN" sz="3200">
                <a:latin typeface="Source Sans Pro" panose="020B0503030403020204" pitchFamily="34" charset="0"/>
              </a:rPr>
              <a:t>Sơ </a:t>
            </a:r>
            <a:r>
              <a:rPr lang="vi-VN" sz="3200" dirty="0">
                <a:latin typeface="Source Sans Pro" panose="020B0503030403020204" pitchFamily="34" charset="0"/>
              </a:rPr>
              <a:t>lược về thuật toán lập lịch của Linux</a:t>
            </a:r>
          </a:p>
          <a:p>
            <a:pPr>
              <a:buClr>
                <a:schemeClr val="accent1">
                  <a:lumMod val="50000"/>
                </a:schemeClr>
              </a:buClr>
              <a:buSzPct val="120000"/>
              <a:buFont typeface="Arial" panose="020B0604020202020204" pitchFamily="34" charset="0"/>
              <a:buChar char="•"/>
            </a:pPr>
            <a:r>
              <a:rPr lang="vi-VN" sz="3200">
                <a:latin typeface="Source Sans Pro" panose="020B0503030403020204" pitchFamily="34" charset="0"/>
              </a:rPr>
              <a:t>Biên dịch kernel</a:t>
            </a:r>
          </a:p>
          <a:p>
            <a:pPr>
              <a:buClr>
                <a:schemeClr val="accent1">
                  <a:lumMod val="50000"/>
                </a:schemeClr>
              </a:buClr>
              <a:buSzPct val="120000"/>
              <a:buFont typeface="Arial" panose="020B0604020202020204" pitchFamily="34" charset="0"/>
              <a:buChar char="•"/>
            </a:pPr>
            <a:r>
              <a:rPr lang="vi-VN" sz="3200">
                <a:latin typeface="Source Sans Pro" panose="020B0503030403020204" pitchFamily="34" charset="0"/>
              </a:rPr>
              <a:t>In ra log các lệnh của scheduler</a:t>
            </a:r>
          </a:p>
          <a:p>
            <a:pPr>
              <a:buClr>
                <a:schemeClr val="accent1">
                  <a:lumMod val="50000"/>
                </a:schemeClr>
              </a:buClr>
              <a:buSzPct val="120000"/>
              <a:buFont typeface="Arial" panose="020B0604020202020204" pitchFamily="34" charset="0"/>
              <a:buChar char="•"/>
            </a:pPr>
            <a:r>
              <a:rPr lang="vi-VN" sz="3200">
                <a:latin typeface="Source Sans Pro" panose="020B0503030403020204" pitchFamily="34" charset="0"/>
              </a:rPr>
              <a:t>Xác định loại thuật toán schedule đang sử dụng cho mỗi process</a:t>
            </a:r>
          </a:p>
          <a:p>
            <a:pPr>
              <a:buClr>
                <a:schemeClr val="accent1">
                  <a:lumMod val="50000"/>
                </a:schemeClr>
              </a:buClr>
              <a:buSzPct val="120000"/>
              <a:buFont typeface="Arial" panose="020B0604020202020204" pitchFamily="34" charset="0"/>
              <a:buChar char="•"/>
            </a:pPr>
            <a:endParaRPr lang="vi-VN" sz="3200" dirty="0">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2</a:t>
            </a:fld>
            <a:endParaRPr lang="en-US" sz="4800" dirty="0"/>
          </a:p>
        </p:txBody>
      </p:sp>
    </p:spTree>
    <p:extLst>
      <p:ext uri="{BB962C8B-B14F-4D97-AF65-F5344CB8AC3E}">
        <p14:creationId xmlns:p14="http://schemas.microsoft.com/office/powerpoint/2010/main" val="30287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400">
                <a:solidFill>
                  <a:schemeClr val="accent1">
                    <a:lumMod val="75000"/>
                  </a:schemeClr>
                </a:solidFill>
                <a:latin typeface="Source Sans Pro Black" panose="020B0803030403020204" pitchFamily="34" charset="0"/>
              </a:rPr>
              <a:t>PHÂN CÔNG CÔNG VIỆC</a:t>
            </a:r>
            <a:endParaRPr lang="en-US" sz="4400" dirty="0">
              <a:solidFill>
                <a:schemeClr val="accent1">
                  <a:lumMod val="75000"/>
                </a:schemeClr>
              </a:solidFill>
              <a:latin typeface="Source Sans Pro Black" panose="020B08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3</a:t>
            </a:fld>
            <a:endParaRPr lang="en-US" sz="4800" dirty="0"/>
          </a:p>
        </p:txBody>
      </p:sp>
      <p:graphicFrame>
        <p:nvGraphicFramePr>
          <p:cNvPr id="6" name="Content Placeholder 6">
            <a:extLst>
              <a:ext uri="{FF2B5EF4-FFF2-40B4-BE49-F238E27FC236}">
                <a16:creationId xmlns:a16="http://schemas.microsoft.com/office/drawing/2014/main" id="{0D85929D-394F-4D4F-839C-E761D37493D5}"/>
              </a:ext>
            </a:extLst>
          </p:cNvPr>
          <p:cNvGraphicFramePr>
            <a:graphicFrameLocks/>
          </p:cNvGraphicFramePr>
          <p:nvPr>
            <p:extLst>
              <p:ext uri="{D42A27DB-BD31-4B8C-83A1-F6EECF244321}">
                <p14:modId xmlns:p14="http://schemas.microsoft.com/office/powerpoint/2010/main" val="667437719"/>
              </p:ext>
            </p:extLst>
          </p:nvPr>
        </p:nvGraphicFramePr>
        <p:xfrm>
          <a:off x="993422" y="1640678"/>
          <a:ext cx="7405511" cy="4780713"/>
        </p:xfrm>
        <a:graphic>
          <a:graphicData uri="http://schemas.openxmlformats.org/drawingml/2006/table">
            <a:tbl>
              <a:tblPr firstRow="1" bandRow="1">
                <a:tableStyleId>{5940675A-B579-460E-94D1-54222C63F5DA}</a:tableStyleId>
              </a:tblPr>
              <a:tblGrid>
                <a:gridCol w="3549960">
                  <a:extLst>
                    <a:ext uri="{9D8B030D-6E8A-4147-A177-3AD203B41FA5}">
                      <a16:colId xmlns:a16="http://schemas.microsoft.com/office/drawing/2014/main" val="20000"/>
                    </a:ext>
                  </a:extLst>
                </a:gridCol>
                <a:gridCol w="3855551">
                  <a:extLst>
                    <a:ext uri="{9D8B030D-6E8A-4147-A177-3AD203B41FA5}">
                      <a16:colId xmlns:a16="http://schemas.microsoft.com/office/drawing/2014/main" val="20001"/>
                    </a:ext>
                  </a:extLst>
                </a:gridCol>
              </a:tblGrid>
              <a:tr h="5007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err="1">
                          <a:latin typeface="Source Sans Pro" panose="020B0503030403020204" pitchFamily="34" charset="0"/>
                          <a:ea typeface="Tahoma" panose="020B0604030504040204" pitchFamily="34" charset="0"/>
                          <a:cs typeface="Tahoma" panose="020B0604030504040204" pitchFamily="34" charset="0"/>
                        </a:rPr>
                        <a:t>Công</a:t>
                      </a:r>
                      <a:r>
                        <a:rPr lang="en-US" sz="2400" b="1" baseline="0" dirty="0">
                          <a:latin typeface="Source Sans Pro" panose="020B0503030403020204" pitchFamily="34" charset="0"/>
                          <a:ea typeface="Tahoma" panose="020B0604030504040204" pitchFamily="34" charset="0"/>
                          <a:cs typeface="Tahoma" panose="020B0604030504040204" pitchFamily="34" charset="0"/>
                        </a:rPr>
                        <a:t> </a:t>
                      </a:r>
                      <a:r>
                        <a:rPr lang="en-US" sz="2400" b="1" baseline="0" dirty="0" err="1">
                          <a:latin typeface="Source Sans Pro" panose="020B0503030403020204" pitchFamily="34" charset="0"/>
                          <a:ea typeface="Tahoma" panose="020B0604030504040204" pitchFamily="34" charset="0"/>
                          <a:cs typeface="Tahoma" panose="020B0604030504040204" pitchFamily="34" charset="0"/>
                        </a:rPr>
                        <a:t>việc</a:t>
                      </a:r>
                      <a:endParaRPr lang="en-US" sz="2400" b="1"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err="1">
                          <a:latin typeface="Source Sans Pro" panose="020B0503030403020204" pitchFamily="34" charset="0"/>
                          <a:ea typeface="Tahoma" panose="020B0604030504040204" pitchFamily="34" charset="0"/>
                          <a:cs typeface="Tahoma" panose="020B0604030504040204" pitchFamily="34" charset="0"/>
                        </a:rPr>
                        <a:t>Phân</a:t>
                      </a:r>
                      <a:r>
                        <a:rPr lang="en-US" sz="2400" b="1" baseline="0" dirty="0">
                          <a:latin typeface="Source Sans Pro" panose="020B0503030403020204" pitchFamily="34" charset="0"/>
                          <a:ea typeface="Tahoma" panose="020B0604030504040204" pitchFamily="34" charset="0"/>
                          <a:cs typeface="Tahoma" panose="020B0604030504040204" pitchFamily="34" charset="0"/>
                        </a:rPr>
                        <a:t> </a:t>
                      </a:r>
                      <a:r>
                        <a:rPr lang="en-US" sz="2400" b="1" baseline="0" dirty="0" err="1">
                          <a:latin typeface="Source Sans Pro" panose="020B0503030403020204" pitchFamily="34" charset="0"/>
                          <a:ea typeface="Tahoma" panose="020B0604030504040204" pitchFamily="34" charset="0"/>
                          <a:cs typeface="Tahoma" panose="020B0604030504040204" pitchFamily="34" charset="0"/>
                        </a:rPr>
                        <a:t>Công</a:t>
                      </a:r>
                      <a:endParaRPr lang="en-US" sz="2400" b="1"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tc>
                <a:extLst>
                  <a:ext uri="{0D108BD9-81ED-4DB2-BD59-A6C34878D82A}">
                    <a16:rowId xmlns:a16="http://schemas.microsoft.com/office/drawing/2014/main" val="10000"/>
                  </a:ext>
                </a:extLst>
              </a:tr>
              <a:tr h="5945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0" dirty="0" err="1">
                          <a:latin typeface="Source Sans Pro" panose="020B0503030403020204" pitchFamily="34" charset="0"/>
                          <a:ea typeface="Tahoma" panose="020B0604030504040204" pitchFamily="34" charset="0"/>
                          <a:cs typeface="Tahoma" panose="020B0604030504040204" pitchFamily="34" charset="0"/>
                        </a:rPr>
                        <a:t>Tìm</a:t>
                      </a:r>
                      <a:r>
                        <a:rPr lang="en-US" sz="2100" b="0" baseline="0" dirty="0">
                          <a:latin typeface="Source Sans Pro" panose="020B0503030403020204" pitchFamily="34" charset="0"/>
                          <a:ea typeface="Tahoma" panose="020B0604030504040204" pitchFamily="34" charset="0"/>
                          <a:cs typeface="Tahoma" panose="020B0604030504040204" pitchFamily="34" charset="0"/>
                        </a:rPr>
                        <a:t> </a:t>
                      </a:r>
                      <a:r>
                        <a:rPr lang="en-US" sz="2100" b="0" baseline="0" dirty="0" err="1">
                          <a:latin typeface="Source Sans Pro" panose="020B0503030403020204" pitchFamily="34" charset="0"/>
                          <a:ea typeface="Tahoma" panose="020B0604030504040204" pitchFamily="34" charset="0"/>
                          <a:cs typeface="Tahoma" panose="020B0604030504040204" pitchFamily="34" charset="0"/>
                        </a:rPr>
                        <a:t>hiểu</a:t>
                      </a:r>
                      <a:r>
                        <a:rPr lang="en-US" sz="2100" b="0" baseline="0" dirty="0">
                          <a:latin typeface="Source Sans Pro" panose="020B0503030403020204" pitchFamily="34" charset="0"/>
                          <a:ea typeface="Tahoma" panose="020B0604030504040204" pitchFamily="34" charset="0"/>
                          <a:cs typeface="Tahoma" panose="020B0604030504040204" pitchFamily="34" charset="0"/>
                        </a:rPr>
                        <a:t> </a:t>
                      </a:r>
                      <a:r>
                        <a:rPr lang="en-US" sz="2100" b="0" baseline="0" dirty="0" err="1">
                          <a:latin typeface="Source Sans Pro" panose="020B0503030403020204" pitchFamily="34" charset="0"/>
                          <a:ea typeface="Tahoma" panose="020B0604030504040204" pitchFamily="34" charset="0"/>
                          <a:cs typeface="Tahoma" panose="020B0604030504040204" pitchFamily="34" charset="0"/>
                        </a:rPr>
                        <a:t>về</a:t>
                      </a:r>
                      <a:r>
                        <a:rPr lang="en-US" sz="2100" b="0" baseline="0" dirty="0">
                          <a:latin typeface="Source Sans Pro" panose="020B0503030403020204" pitchFamily="34" charset="0"/>
                          <a:ea typeface="Tahoma" panose="020B0604030504040204" pitchFamily="34" charset="0"/>
                          <a:cs typeface="Tahoma" panose="020B0604030504040204" pitchFamily="34" charset="0"/>
                        </a:rPr>
                        <a:t> </a:t>
                      </a:r>
                      <a:r>
                        <a:rPr lang="en-US" sz="2100" b="0" baseline="0" dirty="0" err="1">
                          <a:latin typeface="Source Sans Pro" panose="020B0503030403020204" pitchFamily="34" charset="0"/>
                          <a:ea typeface="Tahoma" panose="020B0604030504040204" pitchFamily="34" charset="0"/>
                          <a:cs typeface="Tahoma" panose="020B0604030504040204" pitchFamily="34" charset="0"/>
                        </a:rPr>
                        <a:t>nhân</a:t>
                      </a:r>
                      <a:r>
                        <a:rPr lang="en-US" sz="2100" b="0" baseline="0" dirty="0">
                          <a:latin typeface="Source Sans Pro" panose="020B0503030403020204" pitchFamily="34" charset="0"/>
                          <a:ea typeface="Tahoma" panose="020B0604030504040204" pitchFamily="34" charset="0"/>
                          <a:cs typeface="Tahoma" panose="020B0604030504040204" pitchFamily="34" charset="0"/>
                        </a:rPr>
                        <a:t> Linux</a:t>
                      </a:r>
                      <a:endParaRPr lang="en-US" sz="2100" b="0"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b="1" dirty="0" err="1">
                          <a:latin typeface="Source Sans Pro" panose="020B0503030403020204" pitchFamily="34" charset="0"/>
                          <a:ea typeface="Tahoma" panose="020B0604030504040204" pitchFamily="34" charset="0"/>
                          <a:cs typeface="Tahoma" panose="020B0604030504040204" pitchFamily="34" charset="0"/>
                        </a:rPr>
                        <a:t>Cả</a:t>
                      </a:r>
                      <a:r>
                        <a:rPr lang="en-US" sz="2100" b="1" baseline="0" dirty="0">
                          <a:latin typeface="Source Sans Pro" panose="020B0503030403020204" pitchFamily="34" charset="0"/>
                          <a:ea typeface="Tahoma" panose="020B0604030504040204" pitchFamily="34" charset="0"/>
                          <a:cs typeface="Tahoma" panose="020B0604030504040204" pitchFamily="34" charset="0"/>
                        </a:rPr>
                        <a:t> </a:t>
                      </a:r>
                      <a:r>
                        <a:rPr lang="en-US" sz="2100" b="1" baseline="0" dirty="0" err="1">
                          <a:latin typeface="Source Sans Pro" panose="020B0503030403020204" pitchFamily="34" charset="0"/>
                          <a:ea typeface="Tahoma" panose="020B0604030504040204" pitchFamily="34" charset="0"/>
                          <a:cs typeface="Tahoma" panose="020B0604030504040204" pitchFamily="34" charset="0"/>
                        </a:rPr>
                        <a:t>nhóm</a:t>
                      </a:r>
                      <a:endParaRPr lang="en-US" sz="2100" b="1"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extLst>
                  <a:ext uri="{0D108BD9-81ED-4DB2-BD59-A6C34878D82A}">
                    <a16:rowId xmlns:a16="http://schemas.microsoft.com/office/drawing/2014/main" val="10001"/>
                  </a:ext>
                </a:extLst>
              </a:tr>
              <a:tr h="13880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err="1">
                          <a:latin typeface="Source Sans Pro" panose="020B0503030403020204" pitchFamily="34" charset="0"/>
                          <a:ea typeface="Tahoma" panose="020B0604030504040204" pitchFamily="34" charset="0"/>
                          <a:cs typeface="Tahoma" panose="020B0604030504040204" pitchFamily="34" charset="0"/>
                        </a:rPr>
                        <a:t>Tìm</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hiểu</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và</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thực</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hiện</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biên</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dịch</a:t>
                      </a:r>
                      <a:r>
                        <a:rPr lang="en-US" sz="2100" baseline="0" dirty="0">
                          <a:latin typeface="Source Sans Pro" panose="020B0503030403020204" pitchFamily="34" charset="0"/>
                          <a:ea typeface="Tahoma" panose="020B0604030504040204" pitchFamily="34" charset="0"/>
                          <a:cs typeface="Tahoma" panose="020B0604030504040204" pitchFamily="34" charset="0"/>
                        </a:rPr>
                        <a:t> Kernel 2.6</a:t>
                      </a:r>
                      <a:endParaRPr lang="en-US" sz="2100"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tc>
                  <a:txBody>
                    <a:bodyPr/>
                    <a:lstStyle/>
                    <a:p>
                      <a:pPr algn="ctr"/>
                      <a:r>
                        <a:rPr lang="vi-VN" sz="2100" baseline="0">
                          <a:latin typeface="Source Sans Pro" panose="020B0503030403020204" pitchFamily="34" charset="0"/>
                          <a:ea typeface="Tahoma" panose="020B0604030504040204" pitchFamily="34" charset="0"/>
                          <a:cs typeface="Tahoma" panose="020B0604030504040204" pitchFamily="34" charset="0"/>
                        </a:rPr>
                        <a:t>Nguyễn Thị Trang </a:t>
                      </a:r>
                      <a:r>
                        <a:rPr lang="en-US" sz="2100" baseline="0">
                          <a:latin typeface="Source Sans Pro" panose="020B0503030403020204" pitchFamily="34" charset="0"/>
                          <a:ea typeface="Tahoma" panose="020B0604030504040204" pitchFamily="34" charset="0"/>
                          <a:cs typeface="Tahoma" panose="020B0604030504040204" pitchFamily="34" charset="0"/>
                        </a:rPr>
                        <a:t>(</a:t>
                      </a:r>
                      <a:r>
                        <a:rPr lang="vi-VN" sz="2100" b="1" baseline="0">
                          <a:latin typeface="Source Sans Pro" panose="020B0503030403020204" pitchFamily="34" charset="0"/>
                          <a:ea typeface="Tahoma" panose="020B0604030504040204" pitchFamily="34" charset="0"/>
                          <a:cs typeface="Tahoma" panose="020B0604030504040204" pitchFamily="34" charset="0"/>
                        </a:rPr>
                        <a:t>chính</a:t>
                      </a:r>
                      <a:r>
                        <a:rPr lang="en-US" sz="2100" baseline="0">
                          <a:latin typeface="Source Sans Pro" panose="020B0503030403020204" pitchFamily="34" charset="0"/>
                          <a:ea typeface="Tahoma" panose="020B0604030504040204" pitchFamily="34" charset="0"/>
                          <a:cs typeface="Tahoma" panose="020B0604030504040204" pitchFamily="34" charset="0"/>
                        </a:rPr>
                        <a:t>)</a:t>
                      </a:r>
                      <a:endParaRPr lang="en-US" sz="2100" baseline="0" dirty="0">
                        <a:latin typeface="Source Sans Pro" panose="020B0503030403020204" pitchFamily="34" charset="0"/>
                        <a:ea typeface="Tahoma" panose="020B0604030504040204" pitchFamily="34" charset="0"/>
                        <a:cs typeface="Tahoma" panose="020B0604030504040204" pitchFamily="34" charset="0"/>
                      </a:endParaRPr>
                    </a:p>
                    <a:p>
                      <a:pPr algn="ctr"/>
                      <a:r>
                        <a:rPr lang="vi-VN" sz="2100" baseline="0">
                          <a:latin typeface="Source Sans Pro" panose="020B0503030403020204" pitchFamily="34" charset="0"/>
                          <a:ea typeface="Tahoma" panose="020B0604030504040204" pitchFamily="34" charset="0"/>
                          <a:cs typeface="Tahoma" panose="020B0604030504040204" pitchFamily="34" charset="0"/>
                        </a:rPr>
                        <a:t>Nguyễn Minh Phú </a:t>
                      </a:r>
                      <a:r>
                        <a:rPr lang="en-US" sz="2100" baseline="0">
                          <a:latin typeface="Source Sans Pro" panose="020B0503030403020204" pitchFamily="34" charset="0"/>
                          <a:ea typeface="Tahoma" panose="020B0604030504040204" pitchFamily="34" charset="0"/>
                          <a:cs typeface="Tahoma" panose="020B0604030504040204" pitchFamily="34" charset="0"/>
                        </a:rPr>
                        <a:t>(</a:t>
                      </a:r>
                      <a:r>
                        <a:rPr lang="vi-VN" sz="2100" b="0" baseline="0">
                          <a:latin typeface="Source Sans Pro" panose="020B0503030403020204" pitchFamily="34" charset="0"/>
                          <a:ea typeface="Tahoma" panose="020B0604030504040204" pitchFamily="34" charset="0"/>
                          <a:cs typeface="Tahoma" panose="020B0604030504040204" pitchFamily="34" charset="0"/>
                        </a:rPr>
                        <a:t>hỗ trợ</a:t>
                      </a:r>
                      <a:r>
                        <a:rPr lang="en-US" sz="2100" baseline="0">
                          <a:latin typeface="Source Sans Pro" panose="020B0503030403020204" pitchFamily="34" charset="0"/>
                          <a:ea typeface="Tahoma" panose="020B0604030504040204" pitchFamily="34" charset="0"/>
                          <a:cs typeface="Tahoma" panose="020B0604030504040204" pitchFamily="34" charset="0"/>
                        </a:rPr>
                        <a:t>)</a:t>
                      </a:r>
                      <a:endParaRPr lang="en-US" sz="2100" baseline="0"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extLst>
                  <a:ext uri="{0D108BD9-81ED-4DB2-BD59-A6C34878D82A}">
                    <a16:rowId xmlns:a16="http://schemas.microsoft.com/office/drawing/2014/main" val="10002"/>
                  </a:ext>
                </a:extLst>
              </a:tr>
              <a:tr h="11487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err="1">
                          <a:latin typeface="Source Sans Pro" panose="020B0503030403020204" pitchFamily="34" charset="0"/>
                          <a:ea typeface="Tahoma" panose="020B0604030504040204" pitchFamily="34" charset="0"/>
                          <a:cs typeface="Tahoma" panose="020B0604030504040204" pitchFamily="34" charset="0"/>
                        </a:rPr>
                        <a:t>Tìm</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hiểu</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về</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chương</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trình</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lập</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lịch</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dirty="0" err="1">
                          <a:latin typeface="Source Sans Pro" panose="020B0503030403020204" pitchFamily="34" charset="0"/>
                          <a:ea typeface="Tahoma" panose="020B0604030504040204" pitchFamily="34" charset="0"/>
                          <a:cs typeface="Tahoma" panose="020B0604030504040204" pitchFamily="34" charset="0"/>
                        </a:rPr>
                        <a:t>và</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vi-VN" sz="2100" baseline="0" dirty="0">
                          <a:latin typeface="Source Sans Pro" panose="020B0503030403020204" pitchFamily="34" charset="0"/>
                          <a:ea typeface="Tahoma" panose="020B0604030504040204" pitchFamily="34" charset="0"/>
                          <a:cs typeface="Tahoma" panose="020B0604030504040204" pitchFamily="34" charset="0"/>
                        </a:rPr>
                        <a:t>cách sử dụng ftrace</a:t>
                      </a:r>
                      <a:endParaRPr lang="en-US" sz="2100" dirty="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tc>
                  <a:txBody>
                    <a:bodyPr/>
                    <a:lstStyle/>
                    <a:p>
                      <a:pPr algn="ctr"/>
                      <a:r>
                        <a:rPr lang="vi-VN" sz="2100" baseline="0">
                          <a:latin typeface="Source Sans Pro" panose="020B0503030403020204" pitchFamily="34" charset="0"/>
                          <a:ea typeface="Tahoma" panose="020B0604030504040204" pitchFamily="34" charset="0"/>
                          <a:cs typeface="Tahoma" panose="020B0604030504040204" pitchFamily="34" charset="0"/>
                        </a:rPr>
                        <a:t>Nguyễn Minh Phú </a:t>
                      </a:r>
                      <a:r>
                        <a:rPr lang="en-US" sz="2100" baseline="0">
                          <a:latin typeface="Source Sans Pro" panose="020B0503030403020204" pitchFamily="34" charset="0"/>
                          <a:ea typeface="Tahoma" panose="020B0604030504040204" pitchFamily="34" charset="0"/>
                          <a:cs typeface="Tahoma" panose="020B0604030504040204" pitchFamily="34" charset="0"/>
                        </a:rPr>
                        <a:t>(</a:t>
                      </a:r>
                      <a:r>
                        <a:rPr lang="en-US" sz="2100" b="1" baseline="0" dirty="0" err="1">
                          <a:latin typeface="Source Sans Pro" panose="020B0503030403020204" pitchFamily="34" charset="0"/>
                          <a:ea typeface="Tahoma" panose="020B0604030504040204" pitchFamily="34" charset="0"/>
                          <a:cs typeface="Tahoma" panose="020B0604030504040204" pitchFamily="34" charset="0"/>
                        </a:rPr>
                        <a:t>chính</a:t>
                      </a:r>
                      <a:r>
                        <a:rPr lang="en-US" sz="2100" baseline="0" dirty="0">
                          <a:latin typeface="Source Sans Pro" panose="020B0503030403020204" pitchFamily="34" charset="0"/>
                          <a:ea typeface="Tahoma" panose="020B0604030504040204" pitchFamily="34" charset="0"/>
                          <a:cs typeface="Tahoma" panose="020B0604030504040204" pitchFamily="34" charset="0"/>
                        </a:rPr>
                        <a:t>)</a:t>
                      </a:r>
                    </a:p>
                    <a:p>
                      <a:pPr algn="ctr"/>
                      <a:r>
                        <a:rPr lang="en-US" sz="2100" baseline="0">
                          <a:latin typeface="Source Sans Pro" panose="020B0503030403020204" pitchFamily="34" charset="0"/>
                          <a:ea typeface="Tahoma" panose="020B0604030504040204" pitchFamily="34" charset="0"/>
                          <a:cs typeface="Tahoma" panose="020B0604030504040204" pitchFamily="34" charset="0"/>
                        </a:rPr>
                        <a:t>Mẫn Văn Hùng</a:t>
                      </a:r>
                      <a:r>
                        <a:rPr lang="vi-VN" sz="2100" baseline="0">
                          <a:latin typeface="Source Sans Pro" panose="020B0503030403020204" pitchFamily="34" charset="0"/>
                          <a:ea typeface="Tahoma" panose="020B0604030504040204" pitchFamily="34" charset="0"/>
                          <a:cs typeface="Tahoma" panose="020B0604030504040204" pitchFamily="34" charset="0"/>
                        </a:rPr>
                        <a:t> </a:t>
                      </a:r>
                      <a:r>
                        <a:rPr lang="en-US" sz="2100" baseline="0">
                          <a:latin typeface="Source Sans Pro" panose="020B0503030403020204" pitchFamily="34" charset="0"/>
                          <a:ea typeface="Tahoma" panose="020B0604030504040204" pitchFamily="34" charset="0"/>
                          <a:cs typeface="Tahoma" panose="020B0604030504040204" pitchFamily="34" charset="0"/>
                        </a:rPr>
                        <a:t>(</a:t>
                      </a:r>
                      <a:r>
                        <a:rPr lang="en-US" sz="2100" baseline="0" dirty="0" err="1">
                          <a:latin typeface="Source Sans Pro" panose="020B0503030403020204" pitchFamily="34" charset="0"/>
                          <a:ea typeface="Tahoma" panose="020B0604030504040204" pitchFamily="34" charset="0"/>
                          <a:cs typeface="Tahoma" panose="020B0604030504040204" pitchFamily="34" charset="0"/>
                        </a:rPr>
                        <a:t>hỗ</a:t>
                      </a:r>
                      <a:r>
                        <a:rPr lang="en-US" sz="2100" baseline="0" dirty="0">
                          <a:latin typeface="Source Sans Pro" panose="020B0503030403020204" pitchFamily="34" charset="0"/>
                          <a:ea typeface="Tahoma" panose="020B0604030504040204" pitchFamily="34" charset="0"/>
                          <a:cs typeface="Tahoma" panose="020B0604030504040204" pitchFamily="34" charset="0"/>
                        </a:rPr>
                        <a:t> </a:t>
                      </a:r>
                      <a:r>
                        <a:rPr lang="en-US" sz="2100" baseline="0" err="1">
                          <a:latin typeface="Source Sans Pro" panose="020B0503030403020204" pitchFamily="34" charset="0"/>
                          <a:ea typeface="Tahoma" panose="020B0604030504040204" pitchFamily="34" charset="0"/>
                          <a:cs typeface="Tahoma" panose="020B0604030504040204" pitchFamily="34" charset="0"/>
                        </a:rPr>
                        <a:t>trợ</a:t>
                      </a:r>
                      <a:r>
                        <a:rPr lang="en-US" sz="2100" baseline="0">
                          <a:latin typeface="Source Sans Pro" panose="020B0503030403020204" pitchFamily="34" charset="0"/>
                          <a:ea typeface="Tahoma" panose="020B0604030504040204" pitchFamily="34" charset="0"/>
                          <a:cs typeface="Tahoma" panose="020B0604030504040204" pitchFamily="34" charset="0"/>
                        </a:rPr>
                        <a:t>)</a:t>
                      </a:r>
                      <a:endParaRPr lang="vi-VN" sz="2100" baseline="0">
                        <a:latin typeface="Source Sans Pro" panose="020B050303040302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vi-VN" sz="2100">
                          <a:latin typeface="Source Sans Pro" panose="020B0503030403020204" pitchFamily="34" charset="0"/>
                          <a:ea typeface="Tahoma" panose="020B0604030504040204" pitchFamily="34" charset="0"/>
                          <a:cs typeface="Tahoma" panose="020B0604030504040204" pitchFamily="34" charset="0"/>
                        </a:rPr>
                        <a:t>Đinh Văn Vương (hỗ trợ)</a:t>
                      </a:r>
                      <a:endParaRPr lang="en-US" sz="210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extLst>
                  <a:ext uri="{0D108BD9-81ED-4DB2-BD59-A6C34878D82A}">
                    <a16:rowId xmlns:a16="http://schemas.microsoft.com/office/drawing/2014/main" val="10003"/>
                  </a:ext>
                </a:extLst>
              </a:tr>
              <a:tr h="11487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latin typeface="Source Sans Pro" panose="020B0503030403020204" pitchFamily="34" charset="0"/>
                          <a:ea typeface="Tahoma" panose="020B0604030504040204" pitchFamily="34" charset="0"/>
                          <a:cs typeface="Tahoma" panose="020B0604030504040204" pitchFamily="34" charset="0"/>
                        </a:rPr>
                        <a:t>Tìm</a:t>
                      </a:r>
                      <a:r>
                        <a:rPr lang="en-US" sz="2100" baseline="0">
                          <a:latin typeface="Source Sans Pro" panose="020B0503030403020204" pitchFamily="34" charset="0"/>
                          <a:ea typeface="Tahoma" panose="020B0604030504040204" pitchFamily="34" charset="0"/>
                          <a:cs typeface="Tahoma" panose="020B0604030504040204" pitchFamily="34" charset="0"/>
                        </a:rPr>
                        <a:t> hiểu về </a:t>
                      </a:r>
                      <a:r>
                        <a:rPr lang="vi-VN" sz="2100" baseline="0">
                          <a:latin typeface="Source Sans Pro" panose="020B0503030403020204" pitchFamily="34" charset="0"/>
                          <a:ea typeface="Tahoma" panose="020B0604030504040204" pitchFamily="34" charset="0"/>
                          <a:cs typeface="Tahoma" panose="020B0604030504040204" pitchFamily="34" charset="0"/>
                        </a:rPr>
                        <a:t>cách hiện ra thuật toán lập lịch của tiến trình</a:t>
                      </a:r>
                      <a:endParaRPr lang="en-US" sz="2100">
                        <a:latin typeface="Source Sans Pro" panose="020B0503030403020204" pitchFamily="34" charset="0"/>
                        <a:ea typeface="Tahoma" panose="020B0604030504040204" pitchFamily="34" charset="0"/>
                        <a:cs typeface="Tahoma" panose="020B0604030504040204" pitchFamily="34" charset="0"/>
                      </a:endParaRPr>
                    </a:p>
                  </a:txBody>
                  <a:tcPr marL="78602" marR="78602" marT="39301" marB="39301" anchor="ctr"/>
                </a:tc>
                <a:tc>
                  <a:txBody>
                    <a:bodyPr/>
                    <a:lstStyle/>
                    <a:p>
                      <a:pPr algn="ctr"/>
                      <a:r>
                        <a:rPr lang="vi-VN" sz="2100" dirty="0">
                          <a:latin typeface="Source Sans Pro" panose="020B0503030403020204" pitchFamily="34" charset="0"/>
                          <a:ea typeface="Tahoma" panose="020B0604030504040204" pitchFamily="34" charset="0"/>
                          <a:cs typeface="Tahoma" panose="020B0604030504040204" pitchFamily="34" charset="0"/>
                        </a:rPr>
                        <a:t>Nguyễn Văn Giang (</a:t>
                      </a:r>
                      <a:r>
                        <a:rPr lang="vi-VN" sz="2100" b="1" dirty="0">
                          <a:latin typeface="Source Sans Pro" panose="020B0503030403020204" pitchFamily="34" charset="0"/>
                          <a:ea typeface="Tahoma" panose="020B0604030504040204" pitchFamily="34" charset="0"/>
                          <a:cs typeface="Tahoma" panose="020B0604030504040204" pitchFamily="34" charset="0"/>
                        </a:rPr>
                        <a:t>chính</a:t>
                      </a:r>
                      <a:r>
                        <a:rPr lang="vi-VN" sz="2100" dirty="0">
                          <a:latin typeface="Source Sans Pro" panose="020B0503030403020204" pitchFamily="34" charset="0"/>
                          <a:ea typeface="Tahoma" panose="020B0604030504040204" pitchFamily="34" charset="0"/>
                          <a:cs typeface="Tahoma" panose="020B0604030504040204" pitchFamily="34" charset="0"/>
                        </a:rPr>
                        <a:t>)</a:t>
                      </a:r>
                    </a:p>
                    <a:p>
                      <a:pPr algn="ctr"/>
                      <a:r>
                        <a:rPr lang="vi-VN" sz="2100" baseline="0" dirty="0">
                          <a:latin typeface="Source Sans Pro" panose="020B0503030403020204" pitchFamily="34" charset="0"/>
                          <a:ea typeface="Tahoma" panose="020B0604030504040204" pitchFamily="34" charset="0"/>
                          <a:cs typeface="Tahoma" panose="020B0604030504040204" pitchFamily="34" charset="0"/>
                        </a:rPr>
                        <a:t>Nguyễn Minh Phú (hỗ trợ)</a:t>
                      </a:r>
                    </a:p>
                  </a:txBody>
                  <a:tcPr marL="78602" marR="78602" marT="39301" marB="39301" anchor="ctr"/>
                </a:tc>
                <a:extLst>
                  <a:ext uri="{0D108BD9-81ED-4DB2-BD59-A6C34878D82A}">
                    <a16:rowId xmlns:a16="http://schemas.microsoft.com/office/drawing/2014/main" val="1078933743"/>
                  </a:ext>
                </a:extLst>
              </a:tr>
            </a:tbl>
          </a:graphicData>
        </a:graphic>
      </p:graphicFrame>
    </p:spTree>
    <p:extLst>
      <p:ext uri="{BB962C8B-B14F-4D97-AF65-F5344CB8AC3E}">
        <p14:creationId xmlns:p14="http://schemas.microsoft.com/office/powerpoint/2010/main" val="100046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a:bodyPr>
          <a:lstStyle/>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I/O-Bound process: </a:t>
            </a:r>
            <a:r>
              <a:rPr lang="vi-VN" sz="2600" dirty="0">
                <a:solidFill>
                  <a:schemeClr val="bg2">
                    <a:lumMod val="25000"/>
                  </a:schemeClr>
                </a:solidFill>
                <a:latin typeface="Source Sans Pro" panose="020B0503030403020204" pitchFamily="34" charset="0"/>
              </a:rPr>
              <a:t>Là các process dành hầu hết thời gian để đợi sự kiện từ các thiết bị ngoại vi.</a:t>
            </a:r>
          </a:p>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Processor-Bound process: </a:t>
            </a:r>
            <a:r>
              <a:rPr lang="vi-VN" sz="2600" dirty="0">
                <a:solidFill>
                  <a:schemeClr val="bg2">
                    <a:lumMod val="25000"/>
                  </a:schemeClr>
                </a:solidFill>
                <a:latin typeface="Source Sans Pro" panose="020B0503030403020204" pitchFamily="34" charset="0"/>
              </a:rPr>
              <a:t>Là các process dành hầu hết thời gian để tính toán trong CPU.</a:t>
            </a:r>
          </a:p>
          <a:p>
            <a:pPr algn="just">
              <a:buClr>
                <a:schemeClr val="accent1">
                  <a:lumMod val="50000"/>
                </a:schemeClr>
              </a:buClr>
              <a:buSzPct val="120000"/>
              <a:buFont typeface="Arial" panose="020B0604020202020204" pitchFamily="34" charset="0"/>
              <a:buChar char="•"/>
            </a:pPr>
            <a:r>
              <a:rPr lang="vi-VN" sz="2600" dirty="0">
                <a:solidFill>
                  <a:schemeClr val="bg2">
                    <a:lumMod val="25000"/>
                  </a:schemeClr>
                </a:solidFill>
                <a:latin typeface="Source Sans Pro" panose="020B0503030403020204" pitchFamily="34" charset="0"/>
              </a:rPr>
              <a:t>Hai tiến trình này không loại trừ lẫn nhau và cần được xử lý để thỏa mãn hai mục tiêu gồm thời gian phản hồi tiến trình nhanh và hiệu năng sử dụng CPU lớn.</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4</a:t>
            </a:fld>
            <a:endParaRPr lang="en-US" sz="4800" dirty="0"/>
          </a:p>
        </p:txBody>
      </p:sp>
    </p:spTree>
    <p:extLst>
      <p:ext uri="{BB962C8B-B14F-4D97-AF65-F5344CB8AC3E}">
        <p14:creationId xmlns:p14="http://schemas.microsoft.com/office/powerpoint/2010/main" val="409613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a:bodyPr>
          <a:lstStyle/>
          <a:p>
            <a:pPr algn="just">
              <a:buClr>
                <a:schemeClr val="accent1">
                  <a:lumMod val="50000"/>
                </a:schemeClr>
              </a:buClr>
              <a:buSzPct val="120000"/>
              <a:buFont typeface="Arial" panose="020B0604020202020204" pitchFamily="34" charset="0"/>
              <a:buChar char="•"/>
            </a:pPr>
            <a:r>
              <a:rPr lang="vi-VN" sz="2800" b="1">
                <a:solidFill>
                  <a:schemeClr val="accent1">
                    <a:lumMod val="75000"/>
                  </a:schemeClr>
                </a:solidFill>
                <a:latin typeface="Source Sans Pro" panose="020B0503030403020204" pitchFamily="34" charset="0"/>
              </a:rPr>
              <a:t>Process priority:</a:t>
            </a:r>
          </a:p>
          <a:p>
            <a:pPr lvl="1" algn="just">
              <a:buClr>
                <a:schemeClr val="accent1">
                  <a:lumMod val="50000"/>
                </a:schemeClr>
              </a:buClr>
              <a:buSzPct val="120000"/>
              <a:buFont typeface="Wingdings" panose="05000000000000000000" pitchFamily="2" charset="2"/>
              <a:buChar char="§"/>
            </a:pPr>
            <a:r>
              <a:rPr lang="vi-VN" sz="2600" b="1">
                <a:solidFill>
                  <a:schemeClr val="bg2">
                    <a:lumMod val="25000"/>
                  </a:schemeClr>
                </a:solidFill>
                <a:latin typeface="Source Sans Pro" panose="020B0503030403020204" pitchFamily="34" charset="0"/>
              </a:rPr>
              <a:t>Standard Priority: </a:t>
            </a:r>
            <a:r>
              <a:rPr lang="vi-VN" sz="2600">
                <a:solidFill>
                  <a:schemeClr val="bg2">
                    <a:lumMod val="25000"/>
                  </a:schemeClr>
                </a:solidFill>
                <a:latin typeface="Source Sans Pro" panose="020B0503030403020204" pitchFamily="34" charset="0"/>
              </a:rPr>
              <a:t>sử dụng một giá trị gọi là nice value có dải giá trị từ -20 tới 19. Giá trị càng thấp độ ưu tiên càng cao và được sử dụng rộng rãi trong các biến thể của Unix.</a:t>
            </a:r>
          </a:p>
          <a:p>
            <a:pPr lvl="1" algn="just">
              <a:buClr>
                <a:schemeClr val="accent1">
                  <a:lumMod val="50000"/>
                </a:schemeClr>
              </a:buClr>
              <a:buSzPct val="120000"/>
              <a:buFont typeface="Wingdings" panose="05000000000000000000" pitchFamily="2" charset="2"/>
              <a:buChar char="§"/>
            </a:pPr>
            <a:r>
              <a:rPr lang="vi-VN" sz="2600" b="1">
                <a:solidFill>
                  <a:schemeClr val="bg2">
                    <a:lumMod val="25000"/>
                  </a:schemeClr>
                </a:solidFill>
                <a:latin typeface="Source Sans Pro" panose="020B0503030403020204" pitchFamily="34" charset="0"/>
              </a:rPr>
              <a:t>Real-time Prioriy: </a:t>
            </a:r>
            <a:r>
              <a:rPr lang="vi-VN" sz="2600">
                <a:solidFill>
                  <a:schemeClr val="bg2">
                    <a:lumMod val="25000"/>
                  </a:schemeClr>
                </a:solidFill>
                <a:latin typeface="Source Sans Pro" panose="020B0503030403020204" pitchFamily="34" charset="0"/>
              </a:rPr>
              <a:t>sử dụng một giá trị là real-time priority có dải giá trị từ 0-99. Giá trị càng cao thì độ ưu tiên càng cao, có độ ưu tiên cao hơn nice value.</a:t>
            </a:r>
          </a:p>
          <a:p>
            <a:pPr algn="just">
              <a:buClr>
                <a:schemeClr val="accent1">
                  <a:lumMod val="50000"/>
                </a:schemeClr>
              </a:buClr>
              <a:buSzPct val="120000"/>
              <a:buFont typeface="Arial" panose="020B0604020202020204" pitchFamily="34" charset="0"/>
              <a:buChar char="•"/>
            </a:pPr>
            <a:endParaRPr lang="vi-VN" sz="2600" dirty="0">
              <a:solidFill>
                <a:schemeClr val="bg2">
                  <a:lumMod val="25000"/>
                </a:schemeClr>
              </a:solidFill>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5</a:t>
            </a:fld>
            <a:endParaRPr lang="en-US" sz="4800" dirty="0"/>
          </a:p>
        </p:txBody>
      </p:sp>
    </p:spTree>
    <p:extLst>
      <p:ext uri="{BB962C8B-B14F-4D97-AF65-F5344CB8AC3E}">
        <p14:creationId xmlns:p14="http://schemas.microsoft.com/office/powerpoint/2010/main" val="21563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fontScale="92500"/>
          </a:bodyPr>
          <a:lstStyle/>
          <a:p>
            <a:pPr algn="just">
              <a:buClr>
                <a:schemeClr val="accent1">
                  <a:lumMod val="50000"/>
                </a:schemeClr>
              </a:buClr>
              <a:buSzPct val="120000"/>
              <a:buFont typeface="Arial" panose="020B0604020202020204" pitchFamily="34" charset="0"/>
              <a:buChar char="•"/>
            </a:pPr>
            <a:r>
              <a:rPr lang="vi-VN" sz="2800" b="1">
                <a:solidFill>
                  <a:schemeClr val="accent1">
                    <a:lumMod val="75000"/>
                  </a:schemeClr>
                </a:solidFill>
                <a:latin typeface="Source Sans Pro" panose="020B0503030403020204" pitchFamily="34" charset="0"/>
              </a:rPr>
              <a:t>Timeslice: </a:t>
            </a:r>
            <a:r>
              <a:rPr lang="vi-VN" sz="2800">
                <a:solidFill>
                  <a:schemeClr val="bg2">
                    <a:lumMod val="25000"/>
                  </a:schemeClr>
                </a:solidFill>
                <a:latin typeface="Source Sans Pro" panose="020B0503030403020204" pitchFamily="34" charset="0"/>
              </a:rPr>
              <a:t>là khoảng thời gian chạy của một process từ lúc nó bắt đầu được chạy trong CPU cho đến khi nó bị cướp quyền bời process khác.</a:t>
            </a:r>
          </a:p>
          <a:p>
            <a:pPr algn="just">
              <a:buClr>
                <a:schemeClr val="accent1">
                  <a:lumMod val="50000"/>
                </a:schemeClr>
              </a:buClr>
              <a:buSzPct val="120000"/>
              <a:buFont typeface="Arial" panose="020B0604020202020204" pitchFamily="34" charset="0"/>
              <a:buChar char="•"/>
            </a:pPr>
            <a:r>
              <a:rPr lang="vi-VN" sz="2800" b="1">
                <a:solidFill>
                  <a:schemeClr val="accent1">
                    <a:lumMod val="75000"/>
                  </a:schemeClr>
                </a:solidFill>
                <a:latin typeface="Source Sans Pro" panose="020B0503030403020204" pitchFamily="34" charset="0"/>
              </a:rPr>
              <a:t>Processor Time: </a:t>
            </a:r>
            <a:r>
              <a:rPr lang="vi-VN" sz="2800">
                <a:solidFill>
                  <a:schemeClr val="bg2">
                    <a:lumMod val="25000"/>
                  </a:schemeClr>
                </a:solidFill>
                <a:latin typeface="Source Sans Pro" panose="020B0503030403020204" pitchFamily="34" charset="0"/>
              </a:rPr>
              <a:t>là của một vòng thực thi của tất cả các process (tổng timeslice của các process)</a:t>
            </a:r>
          </a:p>
          <a:p>
            <a:pPr lvl="1" algn="just">
              <a:buClr>
                <a:schemeClr val="accent1">
                  <a:lumMod val="50000"/>
                </a:schemeClr>
              </a:buClr>
              <a:buSzPct val="120000"/>
              <a:buFont typeface="Wingdings" panose="05000000000000000000" pitchFamily="2" charset="2"/>
              <a:buChar char="§"/>
            </a:pPr>
            <a:r>
              <a:rPr lang="vi-VN" sz="2600" b="1">
                <a:solidFill>
                  <a:schemeClr val="bg2">
                    <a:lumMod val="25000"/>
                  </a:schemeClr>
                </a:solidFill>
                <a:latin typeface="Source Sans Pro" panose="020B0503030403020204" pitchFamily="34" charset="0"/>
              </a:rPr>
              <a:t>Processor Time ngắn: </a:t>
            </a:r>
            <a:r>
              <a:rPr lang="vi-VN" sz="2600">
                <a:solidFill>
                  <a:schemeClr val="bg2">
                    <a:lumMod val="25000"/>
                  </a:schemeClr>
                </a:solidFill>
                <a:latin typeface="Source Sans Pro" panose="020B0503030403020204" pitchFamily="34" charset="0"/>
              </a:rPr>
              <a:t>tương tác tốt, hiệu năng giảm.</a:t>
            </a:r>
          </a:p>
          <a:p>
            <a:pPr lvl="1" algn="just">
              <a:buClr>
                <a:schemeClr val="accent1">
                  <a:lumMod val="50000"/>
                </a:schemeClr>
              </a:buClr>
              <a:buSzPct val="120000"/>
              <a:buFont typeface="Wingdings" panose="05000000000000000000" pitchFamily="2" charset="2"/>
              <a:buChar char="§"/>
            </a:pPr>
            <a:r>
              <a:rPr lang="vi-VN" sz="2600" b="1">
                <a:solidFill>
                  <a:schemeClr val="bg2">
                    <a:lumMod val="25000"/>
                  </a:schemeClr>
                </a:solidFill>
                <a:latin typeface="Source Sans Pro" panose="020B0503030403020204" pitchFamily="34" charset="0"/>
              </a:rPr>
              <a:t>Processor Time dài: </a:t>
            </a:r>
            <a:r>
              <a:rPr lang="vi-VN" sz="2600">
                <a:solidFill>
                  <a:schemeClr val="bg2">
                    <a:lumMod val="25000"/>
                  </a:schemeClr>
                </a:solidFill>
                <a:latin typeface="Source Sans Pro" panose="020B0503030403020204" pitchFamily="34" charset="0"/>
              </a:rPr>
              <a:t>tương tác kém, hiệu năng được cải thiện.</a:t>
            </a:r>
          </a:p>
          <a:p>
            <a:pPr algn="just">
              <a:buClr>
                <a:schemeClr val="accent1">
                  <a:lumMod val="50000"/>
                </a:schemeClr>
              </a:buClr>
              <a:buSzPct val="120000"/>
              <a:buFont typeface="Arial" panose="020B0604020202020204" pitchFamily="34" charset="0"/>
              <a:buChar char="•"/>
            </a:pPr>
            <a:endParaRPr lang="vi-VN" sz="2600" dirty="0">
              <a:solidFill>
                <a:schemeClr val="bg2">
                  <a:lumMod val="25000"/>
                </a:schemeClr>
              </a:solidFill>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6</a:t>
            </a:fld>
            <a:endParaRPr lang="en-US" sz="4800" dirty="0"/>
          </a:p>
        </p:txBody>
      </p:sp>
    </p:spTree>
    <p:extLst>
      <p:ext uri="{BB962C8B-B14F-4D97-AF65-F5344CB8AC3E}">
        <p14:creationId xmlns:p14="http://schemas.microsoft.com/office/powerpoint/2010/main" val="227566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679573"/>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1981957"/>
            <a:ext cx="7503942" cy="4196470"/>
          </a:xfrm>
        </p:spPr>
        <p:txBody>
          <a:bodyPr>
            <a:normAutofit fontScale="77500" lnSpcReduction="20000"/>
          </a:bodyPr>
          <a:lstStyle/>
          <a:p>
            <a:pPr algn="just">
              <a:buClr>
                <a:schemeClr val="accent1">
                  <a:lumMod val="50000"/>
                </a:schemeClr>
              </a:buClr>
              <a:buSzPct val="120000"/>
              <a:buFont typeface="Arial" panose="020B0604020202020204" pitchFamily="34" charset="0"/>
              <a:buChar char="•"/>
            </a:pPr>
            <a:r>
              <a:rPr lang="vi-VN" sz="3200" b="1" dirty="0">
                <a:solidFill>
                  <a:schemeClr val="accent1">
                    <a:lumMod val="75000"/>
                  </a:schemeClr>
                </a:solidFill>
                <a:latin typeface="Source Sans Pro" panose="020B0503030403020204" pitchFamily="34" charset="0"/>
              </a:rPr>
              <a:t>Fair Scheduling:</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Sử dụng Completely Fair Scheduler (CFS) để lập lịch.</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Dùng cho tiến trình NORMAL</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&lt;kernel/sched_fair.c&gt;</a:t>
            </a:r>
          </a:p>
          <a:p>
            <a:pPr algn="just">
              <a:buClr>
                <a:schemeClr val="accent1">
                  <a:lumMod val="50000"/>
                </a:schemeClr>
              </a:buClr>
              <a:buSzPct val="120000"/>
              <a:buFont typeface="Arial" panose="020B0604020202020204" pitchFamily="34" charset="0"/>
              <a:buChar char="•"/>
            </a:pPr>
            <a:r>
              <a:rPr lang="vi-VN" sz="3200" b="1" dirty="0">
                <a:solidFill>
                  <a:schemeClr val="accent1">
                    <a:lumMod val="75000"/>
                  </a:schemeClr>
                </a:solidFill>
                <a:latin typeface="Source Sans Pro" panose="020B0503030403020204" pitchFamily="34" charset="0"/>
              </a:rPr>
              <a:t>Real-time Scheduling:</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Có hai loại là FIFO và RR</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Dùng lập lịch cho các tiến trình chạy real-time</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Độ ưu tiên của các process real-time cao hơn process normal</a:t>
            </a:r>
          </a:p>
          <a:p>
            <a:pPr lvl="1" algn="just">
              <a:buClr>
                <a:schemeClr val="accent1">
                  <a:lumMod val="50000"/>
                </a:schemeClr>
              </a:buClr>
              <a:buSzPct val="100000"/>
              <a:buFont typeface="Wingdings" panose="05000000000000000000" pitchFamily="2" charset="2"/>
              <a:buChar char="§"/>
            </a:pPr>
            <a:r>
              <a:rPr lang="vi-VN" sz="3000" dirty="0">
                <a:latin typeface="Source Sans Pro" panose="020B0503030403020204" pitchFamily="34" charset="0"/>
              </a:rPr>
              <a:t>&lt;kernel/sched_rt.c&gt;</a:t>
            </a:r>
          </a:p>
          <a:p>
            <a:pPr lvl="1" algn="just">
              <a:buClr>
                <a:schemeClr val="accent1">
                  <a:lumMod val="50000"/>
                </a:schemeClr>
              </a:buClr>
              <a:buSzPct val="100000"/>
              <a:buFont typeface="Wingdings" panose="05000000000000000000" pitchFamily="2" charset="2"/>
              <a:buChar char="§"/>
            </a:pPr>
            <a:endParaRPr lang="vi-VN" sz="3000" dirty="0">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7</a:t>
            </a:fld>
            <a:endParaRPr lang="en-US" sz="4800" dirty="0"/>
          </a:p>
        </p:txBody>
      </p:sp>
    </p:spTree>
    <p:extLst>
      <p:ext uri="{BB962C8B-B14F-4D97-AF65-F5344CB8AC3E}">
        <p14:creationId xmlns:p14="http://schemas.microsoft.com/office/powerpoint/2010/main" val="121104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588255"/>
            <a:ext cx="6343672" cy="709865"/>
          </a:xfrm>
        </p:spPr>
        <p:txBody>
          <a:bodyPr/>
          <a:lstStyle/>
          <a:p>
            <a:r>
              <a:rPr lang="vi-VN" sz="4800" dirty="0">
                <a:solidFill>
                  <a:schemeClr val="accent1">
                    <a:lumMod val="75000"/>
                  </a:schemeClr>
                </a:solidFill>
                <a:latin typeface="Source Sans Pro Black" panose="020B0803030403020204" pitchFamily="34" charset="0"/>
              </a:rPr>
              <a:t>THUẬT TOÁN LẬP LỊCH</a:t>
            </a:r>
            <a:endParaRPr lang="en-US" sz="48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1957103"/>
            <a:ext cx="7503942" cy="4196470"/>
          </a:xfrm>
        </p:spPr>
        <p:txBody>
          <a:bodyPr>
            <a:normAutofit/>
          </a:bodyPr>
          <a:lstStyle/>
          <a:p>
            <a:pPr algn="just">
              <a:buClr>
                <a:schemeClr val="accent1">
                  <a:lumMod val="50000"/>
                </a:schemeClr>
              </a:buClr>
              <a:buSzPct val="120000"/>
              <a:buFont typeface="Arial" panose="020B0604020202020204" pitchFamily="34" charset="0"/>
              <a:buChar char="•"/>
            </a:pPr>
            <a:r>
              <a:rPr lang="vi-VN" sz="3000">
                <a:latin typeface="Source Sans Pro" panose="020B0503030403020204" pitchFamily="34" charset="0"/>
              </a:rPr>
              <a:t>&lt;kernel/</a:t>
            </a:r>
            <a:r>
              <a:rPr lang="vi-VN" sz="3000" dirty="0">
                <a:latin typeface="Source Sans Pro" panose="020B0503030403020204" pitchFamily="34" charset="0"/>
              </a:rPr>
              <a:t>sched.h&gt;</a:t>
            </a:r>
          </a:p>
          <a:p>
            <a:pPr algn="just">
              <a:buClr>
                <a:schemeClr val="accent1">
                  <a:lumMod val="50000"/>
                </a:schemeClr>
              </a:buClr>
              <a:buSzPct val="120000"/>
              <a:buFont typeface="Arial" panose="020B0604020202020204" pitchFamily="34" charset="0"/>
              <a:buChar char="•"/>
            </a:pPr>
            <a:endParaRPr lang="vi-VN" sz="3000" dirty="0">
              <a:latin typeface="Source Sans Pro" panose="020B0503030403020204" pitchFamily="34" charset="0"/>
            </a:endParaRP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8</a:t>
            </a:fld>
            <a:endParaRPr lang="en-US" sz="4800" dirty="0"/>
          </a:p>
        </p:txBody>
      </p:sp>
      <p:pic>
        <p:nvPicPr>
          <p:cNvPr id="7" name="Picture 6"/>
          <p:cNvPicPr>
            <a:picLocks noChangeAspect="1"/>
          </p:cNvPicPr>
          <p:nvPr/>
        </p:nvPicPr>
        <p:blipFill rotWithShape="1">
          <a:blip r:embed="rId3"/>
          <a:srcRect b="11291"/>
          <a:stretch/>
        </p:blipFill>
        <p:spPr>
          <a:xfrm>
            <a:off x="1469657" y="2971605"/>
            <a:ext cx="6296568" cy="2954410"/>
          </a:xfrm>
          <a:prstGeom prst="rect">
            <a:avLst/>
          </a:prstGeom>
        </p:spPr>
      </p:pic>
    </p:spTree>
    <p:extLst>
      <p:ext uri="{BB962C8B-B14F-4D97-AF65-F5344CB8AC3E}">
        <p14:creationId xmlns:p14="http://schemas.microsoft.com/office/powerpoint/2010/main" val="406266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70" y="513196"/>
            <a:ext cx="6343672" cy="709865"/>
          </a:xfrm>
        </p:spPr>
        <p:txBody>
          <a:bodyPr/>
          <a:lstStyle/>
          <a:p>
            <a:r>
              <a:rPr lang="vi-VN" sz="3600" dirty="0">
                <a:solidFill>
                  <a:schemeClr val="accent1">
                    <a:lumMod val="75000"/>
                  </a:schemeClr>
                </a:solidFill>
                <a:latin typeface="Source Sans Pro Black" panose="020B0803030403020204" pitchFamily="34" charset="0"/>
              </a:rPr>
              <a:t>CÁC THÔNG SỐ QUAN TRỌNG</a:t>
            </a:r>
            <a:endParaRPr lang="en-US" sz="3600" dirty="0">
              <a:solidFill>
                <a:schemeClr val="accent1">
                  <a:lumMod val="75000"/>
                </a:schemeClr>
              </a:solidFill>
              <a:latin typeface="Source Sans Pro Black" panose="020B0803030403020204" pitchFamily="34" charset="0"/>
            </a:endParaRPr>
          </a:p>
        </p:txBody>
      </p:sp>
      <p:sp>
        <p:nvSpPr>
          <p:cNvPr id="3" name="Content Placeholder 2"/>
          <p:cNvSpPr>
            <a:spLocks noGrp="1"/>
          </p:cNvSpPr>
          <p:nvPr>
            <p:ph idx="1"/>
          </p:nvPr>
        </p:nvSpPr>
        <p:spPr>
          <a:xfrm>
            <a:off x="865970" y="2092570"/>
            <a:ext cx="7503942" cy="4196470"/>
          </a:xfrm>
        </p:spPr>
        <p:txBody>
          <a:bodyPr>
            <a:normAutofit/>
          </a:bodyPr>
          <a:lstStyle/>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Targeted latency: </a:t>
            </a:r>
            <a:r>
              <a:rPr lang="vi-VN" sz="2600" dirty="0">
                <a:solidFill>
                  <a:schemeClr val="bg2">
                    <a:lumMod val="25000"/>
                  </a:schemeClr>
                </a:solidFill>
                <a:latin typeface="Source Sans Pro" panose="020B0503030403020204" pitchFamily="34" charset="0"/>
              </a:rPr>
              <a:t>là giá trị của processor time mà scheduler khi lập lịch muốn đạt được. Mục đích: đảm bảo tính tương tác tốt.</a:t>
            </a:r>
          </a:p>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Minimum granularity: </a:t>
            </a:r>
            <a:r>
              <a:rPr lang="vi-VN" sz="2600" dirty="0">
                <a:solidFill>
                  <a:schemeClr val="bg2">
                    <a:lumMod val="25000"/>
                  </a:schemeClr>
                </a:solidFill>
                <a:latin typeface="Source Sans Pro" panose="020B0503030403020204" pitchFamily="34" charset="0"/>
              </a:rPr>
              <a:t>là giá trị timeslice tối thiểu. Mục đích: đảm bảo hiệu năng tốt.</a:t>
            </a:r>
          </a:p>
          <a:p>
            <a:pPr algn="just">
              <a:buClr>
                <a:schemeClr val="accent1">
                  <a:lumMod val="50000"/>
                </a:schemeClr>
              </a:buClr>
              <a:buSzPct val="120000"/>
              <a:buFont typeface="Arial" panose="020B0604020202020204" pitchFamily="34" charset="0"/>
              <a:buChar char="•"/>
            </a:pPr>
            <a:r>
              <a:rPr lang="vi-VN" sz="2600" b="1" dirty="0">
                <a:solidFill>
                  <a:schemeClr val="accent1">
                    <a:lumMod val="75000"/>
                  </a:schemeClr>
                </a:solidFill>
                <a:latin typeface="Source Sans Pro" panose="020B0503030403020204" pitchFamily="34" charset="0"/>
              </a:rPr>
              <a:t>Virtual runtime: </a:t>
            </a:r>
            <a:r>
              <a:rPr lang="vi-VN" sz="2600" dirty="0">
                <a:solidFill>
                  <a:schemeClr val="bg2">
                    <a:lumMod val="25000"/>
                  </a:schemeClr>
                </a:solidFill>
                <a:latin typeface="Source Sans Pro" panose="020B0503030403020204" pitchFamily="34" charset="0"/>
              </a:rPr>
              <a:t>là thời gian chạy thực tế của một process từ lúc mở được chuẩn hóa phụ thuộc vào số lượng process hiện tại của hệ thống.</a:t>
            </a:r>
          </a:p>
        </p:txBody>
      </p:sp>
      <p:sp>
        <p:nvSpPr>
          <p:cNvPr id="4" name="Slide Number Placeholder 3"/>
          <p:cNvSpPr>
            <a:spLocks noGrp="1"/>
          </p:cNvSpPr>
          <p:nvPr>
            <p:ph type="sldNum" sz="quarter" idx="12"/>
          </p:nvPr>
        </p:nvSpPr>
        <p:spPr>
          <a:xfrm>
            <a:off x="7698936" y="295730"/>
            <a:ext cx="791308" cy="767687"/>
          </a:xfrm>
        </p:spPr>
        <p:txBody>
          <a:bodyPr/>
          <a:lstStyle/>
          <a:p>
            <a:fld id="{0DE62E27-E2DF-445F-A992-AF08045C2634}" type="slidenum">
              <a:rPr lang="en-US" sz="4800" smtClean="0"/>
              <a:t>9</a:t>
            </a:fld>
            <a:endParaRPr lang="en-US" sz="4800" dirty="0"/>
          </a:p>
        </p:txBody>
      </p:sp>
    </p:spTree>
    <p:extLst>
      <p:ext uri="{BB962C8B-B14F-4D97-AF65-F5344CB8AC3E}">
        <p14:creationId xmlns:p14="http://schemas.microsoft.com/office/powerpoint/2010/main" val="11100257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653</TotalTime>
  <Words>1650</Words>
  <Application>Microsoft Office PowerPoint</Application>
  <PresentationFormat>On-screen Show (4:3)</PresentationFormat>
  <Paragraphs>164</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Wingdings 3</vt:lpstr>
      <vt:lpstr>Arial</vt:lpstr>
      <vt:lpstr>Source Sans Pro Black</vt:lpstr>
      <vt:lpstr>Calibri</vt:lpstr>
      <vt:lpstr>Source Code Pro</vt:lpstr>
      <vt:lpstr>Wingdings</vt:lpstr>
      <vt:lpstr>Source Sans Pro</vt:lpstr>
      <vt:lpstr>Tahoma</vt:lpstr>
      <vt:lpstr>Century Gothic</vt:lpstr>
      <vt:lpstr>Ion Boardroom</vt:lpstr>
      <vt:lpstr>THUẬT TOÁN LẬP LỊCH </vt:lpstr>
      <vt:lpstr>NỘI DUNG</vt:lpstr>
      <vt:lpstr>PHÂN CÔNG CÔNG VIỆC</vt:lpstr>
      <vt:lpstr>THUẬT TOÁN LẬP LỊCH</vt:lpstr>
      <vt:lpstr>THUẬT TOÁN LẬP LỊCH</vt:lpstr>
      <vt:lpstr>THUẬT TOÁN LẬP LỊCH</vt:lpstr>
      <vt:lpstr>THUẬT TOÁN LẬP LỊCH</vt:lpstr>
      <vt:lpstr>THUẬT TOÁN LẬP LỊCH</vt:lpstr>
      <vt:lpstr>CÁC THÔNG SỐ QUAN TRỌNG</vt:lpstr>
      <vt:lpstr>THUẬT TOÁN LẬP LỊCH</vt:lpstr>
      <vt:lpstr>CÂY ĐỎ ĐEN</vt:lpstr>
      <vt:lpstr>BIÊN DỊCH KERNEL</vt:lpstr>
      <vt:lpstr>BIÊN DỊCH KERNEL</vt:lpstr>
      <vt:lpstr>IN RA LOG SCHEDULER BẰNG FTRACE</vt:lpstr>
      <vt:lpstr>IN RA LOG SCHEDULER BẰNG FTRACE</vt:lpstr>
      <vt:lpstr>IN RA LOG SCHEDULER BẰNG FTRACE</vt:lpstr>
      <vt:lpstr>IN RA LOG SCHEDULER BẰNG FTRACE</vt:lpstr>
      <vt:lpstr>XÁC ĐỊNH THUẬT TOÁN SCHED CHO MỖI PROCESS</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Phú Nguyễn Minh</dc:creator>
  <cp:lastModifiedBy>Phú Nguyễn Minh</cp:lastModifiedBy>
  <cp:revision>140</cp:revision>
  <dcterms:created xsi:type="dcterms:W3CDTF">2017-04-23T03:45:53Z</dcterms:created>
  <dcterms:modified xsi:type="dcterms:W3CDTF">2017-12-12T15:07:07Z</dcterms:modified>
</cp:coreProperties>
</file>